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j0QSt7GM7H3Ki+xTerLHT+v3r9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3AF45CA-4AEB-41EF-A005-8F14B4E3B545}">
  <a:tblStyle styleId="{63AF45CA-4AEB-41EF-A005-8F14B4E3B54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-1674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5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" name="Google Shape;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f50f5a3e6_1_6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g8f50f5a3e6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7" name="Google Shape;2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3" name="Google Shape;27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8f50f5a3e6_1_5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1" name="Google Shape;301;g8f50f5a3e6_1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2"/>
          <p:cNvSpPr txBox="1">
            <a:spLocks noGrp="1"/>
          </p:cNvSpPr>
          <p:nvPr>
            <p:ph type="title"/>
          </p:nvPr>
        </p:nvSpPr>
        <p:spPr>
          <a:xfrm>
            <a:off x="2890361" y="182619"/>
            <a:ext cx="3363277" cy="39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2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2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3"/>
          <p:cNvSpPr txBox="1">
            <a:spLocks noGrp="1"/>
          </p:cNvSpPr>
          <p:nvPr>
            <p:ph type="title"/>
          </p:nvPr>
        </p:nvSpPr>
        <p:spPr>
          <a:xfrm>
            <a:off x="2890361" y="182619"/>
            <a:ext cx="3363277" cy="39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3"/>
          <p:cNvSpPr txBox="1">
            <a:spLocks noGrp="1"/>
          </p:cNvSpPr>
          <p:nvPr>
            <p:ph type="body" idx="1"/>
          </p:nvPr>
        </p:nvSpPr>
        <p:spPr>
          <a:xfrm>
            <a:off x="484917" y="2162298"/>
            <a:ext cx="8174164" cy="28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1">
                <a:solidFill>
                  <a:srgbClr val="6F2F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3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5"/>
          <p:cNvSpPr txBox="1">
            <a:spLocks noGrp="1"/>
          </p:cNvSpPr>
          <p:nvPr>
            <p:ph type="ctrTitle"/>
          </p:nvPr>
        </p:nvSpPr>
        <p:spPr>
          <a:xfrm>
            <a:off x="5594861" y="5631393"/>
            <a:ext cx="3223259" cy="94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5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5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5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6"/>
          <p:cNvSpPr txBox="1">
            <a:spLocks noGrp="1"/>
          </p:cNvSpPr>
          <p:nvPr>
            <p:ph type="title"/>
          </p:nvPr>
        </p:nvSpPr>
        <p:spPr>
          <a:xfrm>
            <a:off x="2890361" y="182619"/>
            <a:ext cx="3363277" cy="39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6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6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6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/>
          <p:nvPr/>
        </p:nvSpPr>
        <p:spPr>
          <a:xfrm>
            <a:off x="6858" y="0"/>
            <a:ext cx="9130283" cy="96194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51"/>
          <p:cNvSpPr txBox="1">
            <a:spLocks noGrp="1"/>
          </p:cNvSpPr>
          <p:nvPr>
            <p:ph type="title"/>
          </p:nvPr>
        </p:nvSpPr>
        <p:spPr>
          <a:xfrm>
            <a:off x="2890361" y="182619"/>
            <a:ext cx="3363277" cy="39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1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1"/>
          <p:cNvSpPr txBox="1">
            <a:spLocks noGrp="1"/>
          </p:cNvSpPr>
          <p:nvPr>
            <p:ph type="body" idx="1"/>
          </p:nvPr>
        </p:nvSpPr>
        <p:spPr>
          <a:xfrm>
            <a:off x="484917" y="2162298"/>
            <a:ext cx="8174164" cy="28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1" i="1" u="none" strike="noStrike" cap="none">
                <a:solidFill>
                  <a:srgbClr val="6F2F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1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51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4.png"/><Relationship Id="rId21" Type="http://schemas.openxmlformats.org/officeDocument/2006/relationships/image" Target="../media/image31.jpeg"/><Relationship Id="rId34" Type="http://schemas.openxmlformats.org/officeDocument/2006/relationships/image" Target="../media/image43.pn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gif"/><Relationship Id="rId3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6.jpeg"/><Relationship Id="rId20" Type="http://schemas.openxmlformats.org/officeDocument/2006/relationships/image" Target="../media/image30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24" Type="http://schemas.openxmlformats.org/officeDocument/2006/relationships/image" Target="../media/image34.jpeg"/><Relationship Id="rId32" Type="http://schemas.openxmlformats.org/officeDocument/2006/relationships/image" Target="../media/image41.jpeg"/><Relationship Id="rId37" Type="http://schemas.openxmlformats.org/officeDocument/2006/relationships/image" Target="../media/image46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hyperlink" Target="https://www.google.com.my/url?sa=i&amp;url=http://www.bigsale.com.my/store/449/franco-malaysia/promotions.aspx&amp;psig=AOvVaw2-rdAhF0VrMIM29WWVecmK&amp;ust=1590824595275000&amp;source=images&amp;cd=vfe&amp;ved=0CAIQjRxqFwoTCICTzsvJ2OkCFQAAAAAdAAAAABAD" TargetMode="External"/><Relationship Id="rId4" Type="http://schemas.openxmlformats.org/officeDocument/2006/relationships/image" Target="../media/image14.gif"/><Relationship Id="rId9" Type="http://schemas.openxmlformats.org/officeDocument/2006/relationships/image" Target="../media/image19.jpeg"/><Relationship Id="rId14" Type="http://schemas.openxmlformats.org/officeDocument/2006/relationships/image" Target="../media/image24.jpe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jpeg"/><Relationship Id="rId35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4.pn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1"/>
          <p:cNvGrpSpPr/>
          <p:nvPr/>
        </p:nvGrpSpPr>
        <p:grpSpPr>
          <a:xfrm>
            <a:off x="-802" y="0"/>
            <a:ext cx="9144000" cy="6858000"/>
            <a:chOff x="0" y="0"/>
            <a:chExt cx="9144000" cy="6858000"/>
          </a:xfrm>
        </p:grpSpPr>
        <p:sp>
          <p:nvSpPr>
            <p:cNvPr id="49" name="Google Shape;49;p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5471159" y="5024628"/>
              <a:ext cx="3672840" cy="100888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" name="Google Shape;51;p1"/>
          <p:cNvSpPr txBox="1">
            <a:spLocks noGrp="1"/>
          </p:cNvSpPr>
          <p:nvPr>
            <p:ph type="title"/>
          </p:nvPr>
        </p:nvSpPr>
        <p:spPr>
          <a:xfrm>
            <a:off x="5712722" y="5181600"/>
            <a:ext cx="3188110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3600" i="0">
                <a:latin typeface="Microsoft YaHei"/>
                <a:ea typeface="Microsoft YaHei"/>
                <a:cs typeface="Microsoft YaHei"/>
                <a:sym typeface="Microsoft YaHei"/>
              </a:rPr>
              <a:t>馬來西亞概述</a:t>
            </a:r>
            <a:endParaRPr sz="3600" i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152400" y="4969711"/>
            <a:ext cx="4114800" cy="9906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 txBox="1">
            <a:spLocks noGrp="1"/>
          </p:cNvSpPr>
          <p:nvPr>
            <p:ph type="title"/>
          </p:nvPr>
        </p:nvSpPr>
        <p:spPr>
          <a:xfrm>
            <a:off x="5181600" y="184333"/>
            <a:ext cx="3828732" cy="39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>
                <a:latin typeface="Microsoft YaHei"/>
                <a:ea typeface="Microsoft YaHei"/>
                <a:cs typeface="Microsoft YaHei"/>
                <a:sym typeface="Microsoft YaHei"/>
              </a:rPr>
              <a:t>馬來西亞位居東協核心位置</a:t>
            </a:r>
            <a:endParaRPr i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58" name="Google Shape;5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5800"/>
            <a:ext cx="9144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"/>
          <p:cNvSpPr txBox="1"/>
          <p:nvPr/>
        </p:nvSpPr>
        <p:spPr>
          <a:xfrm>
            <a:off x="5791200" y="1066800"/>
            <a:ext cx="3276600" cy="1968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4925" rIns="0" bIns="0" anchor="t" anchorCtr="0">
            <a:spAutoFit/>
          </a:bodyPr>
          <a:lstStyle/>
          <a:p>
            <a:pPr marL="269875" marR="0" lvl="0" indent="-25780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Font typeface="Noto Sans Symbols"/>
              <a:buChar char="■"/>
            </a:pPr>
            <a:r>
              <a:rPr lang="zh-TW" sz="1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人口 : 3260 萬</a:t>
            </a:r>
            <a:endParaRPr sz="14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69875" marR="0" lvl="0" indent="-25780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Noto Sans Symbols"/>
              <a:buChar char="■"/>
            </a:pPr>
            <a:r>
              <a:rPr lang="zh-TW" sz="1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土地 : 約 33 萬平方公里</a:t>
            </a:r>
            <a:endParaRPr sz="14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69875" marR="0" lvl="0" indent="-257809" algn="l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950"/>
              <a:buFont typeface="Noto Sans Symbols"/>
              <a:buChar char="■"/>
            </a:pPr>
            <a:r>
              <a:rPr lang="zh-TW" sz="1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GDP : 3227 億美元 ( 2019 Q4 )</a:t>
            </a:r>
            <a:endParaRPr sz="14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69875" marR="0" lvl="0" indent="-257809" algn="l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950"/>
              <a:buFont typeface="Noto Sans Symbols"/>
              <a:buChar char="■"/>
            </a:pPr>
            <a:r>
              <a:rPr lang="zh-TW" sz="1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GDP 成長率 : 4.4% ( 2019 經濟學人 )</a:t>
            </a:r>
            <a:endParaRPr sz="14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69875" marR="0" lvl="0" indent="-25780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Noto Sans Symbols"/>
              <a:buChar char="■"/>
            </a:pPr>
            <a:r>
              <a:rPr lang="zh-TW" sz="1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主要外國投資國家 ( 2019 國家發展局 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65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zh-TW" sz="1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美國、中國、台灣、新加坡、日本</a:t>
            </a:r>
            <a:endParaRPr sz="14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69875" marR="0" lvl="0" indent="-19748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Noto Sans Symbols"/>
              <a:buNone/>
            </a:pPr>
            <a:endParaRPr sz="1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0" y="-31567"/>
            <a:ext cx="3733800" cy="822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6" name="Google Shape;66;p16"/>
          <p:cNvGrpSpPr/>
          <p:nvPr/>
        </p:nvGrpSpPr>
        <p:grpSpPr>
          <a:xfrm>
            <a:off x="304800" y="872489"/>
            <a:ext cx="8610029" cy="5680360"/>
            <a:chOff x="745998" y="1467611"/>
            <a:chExt cx="7651242" cy="4535525"/>
          </a:xfrm>
        </p:grpSpPr>
        <p:sp>
          <p:nvSpPr>
            <p:cNvPr id="67" name="Google Shape;67;p16"/>
            <p:cNvSpPr/>
            <p:nvPr/>
          </p:nvSpPr>
          <p:spPr>
            <a:xfrm>
              <a:off x="745998" y="3629405"/>
              <a:ext cx="3822164" cy="237373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16"/>
            <p:cNvSpPr/>
            <p:nvPr/>
          </p:nvSpPr>
          <p:spPr>
            <a:xfrm>
              <a:off x="745998" y="1467611"/>
              <a:ext cx="3822953" cy="2389631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16"/>
            <p:cNvSpPr/>
            <p:nvPr/>
          </p:nvSpPr>
          <p:spPr>
            <a:xfrm>
              <a:off x="4575048" y="3629405"/>
              <a:ext cx="3822192" cy="2372105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6"/>
            <p:cNvSpPr/>
            <p:nvPr/>
          </p:nvSpPr>
          <p:spPr>
            <a:xfrm>
              <a:off x="4575809" y="1467612"/>
              <a:ext cx="3820667" cy="2389631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008146" y="228600"/>
            <a:ext cx="3048554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無</a:t>
            </a:r>
            <a:r>
              <a:rPr 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天災</a:t>
            </a:r>
            <a:r>
              <a:rPr lang="zh-TW" altLang="en-US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 </a:t>
            </a:r>
            <a:r>
              <a:rPr 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空氣好</a:t>
            </a:r>
            <a:r>
              <a:rPr lang="zh-TW" altLang="en-US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 </a:t>
            </a:r>
            <a:r>
              <a:rPr 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氣候</a:t>
            </a: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佳</a:t>
            </a:r>
            <a:endParaRPr i="0" dirty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/>
          <p:nvPr/>
        </p:nvSpPr>
        <p:spPr>
          <a:xfrm>
            <a:off x="5113091" y="161839"/>
            <a:ext cx="403091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防疫成功國家排名第11名    </a:t>
            </a:r>
            <a:endParaRPr sz="2400" b="1" i="0" u="none" strike="noStrike" cap="none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Hei"/>
              <a:sym typeface="Hei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0" y="-31567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838200"/>
            <a:ext cx="7549376" cy="57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"/>
          <p:cNvSpPr txBox="1"/>
          <p:nvPr/>
        </p:nvSpPr>
        <p:spPr>
          <a:xfrm>
            <a:off x="1219200" y="1303703"/>
            <a:ext cx="5105400" cy="6488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0" tIns="25400" rIns="0" bIns="0" anchor="t" anchorCtr="0">
            <a:spAutoFit/>
          </a:bodyPr>
          <a:lstStyle/>
          <a:p>
            <a:pPr marL="832485" marR="824230" lvl="0" indent="2565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lang="zh-TW" sz="405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                    </a:t>
            </a:r>
            <a:endParaRPr sz="405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981303" y="1397293"/>
            <a:ext cx="5343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世界衛生組織 (WTO) 疫情恢復指數   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/>
          <p:nvPr/>
        </p:nvSpPr>
        <p:spPr>
          <a:xfrm>
            <a:off x="0" y="-67686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00200" y="990600"/>
            <a:ext cx="6324600" cy="55625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6"/>
          <p:cNvSpPr/>
          <p:nvPr/>
        </p:nvSpPr>
        <p:spPr>
          <a:xfrm>
            <a:off x="5403874" y="161839"/>
            <a:ext cx="37401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全球最佳醫療環境第1名    </a:t>
            </a:r>
            <a:endParaRPr sz="2400" b="1" i="0" u="none" strike="noStrike" cap="none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Hei"/>
              <a:sym typeface="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990600"/>
            <a:ext cx="76200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"/>
          <p:cNvSpPr/>
          <p:nvPr/>
        </p:nvSpPr>
        <p:spPr>
          <a:xfrm>
            <a:off x="4321846" y="161839"/>
            <a:ext cx="48221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全球經商國家競爭力排名第12名    </a:t>
            </a:r>
            <a:endParaRPr sz="2400" b="1" i="0" u="none" strike="noStrike" cap="none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Hei"/>
              <a:sym typeface="He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-14344" y="0"/>
            <a:ext cx="3733800" cy="822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"/>
          <p:cNvSpPr/>
          <p:nvPr/>
        </p:nvSpPr>
        <p:spPr>
          <a:xfrm>
            <a:off x="5868743" y="161839"/>
            <a:ext cx="32752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全球前15大觀光國家    </a:t>
            </a:r>
            <a:endParaRPr sz="2400" b="1" i="0" u="none" strike="noStrike" cap="none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Hei"/>
              <a:sym typeface="He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0" y="-18809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1371600"/>
            <a:ext cx="74676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5"/>
          <p:cNvSpPr/>
          <p:nvPr/>
        </p:nvSpPr>
        <p:spPr>
          <a:xfrm>
            <a:off x="1534053" y="857043"/>
            <a:ext cx="607589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世界旅遊組織 (UNWTO) 2019 世界排名   </a:t>
            </a:r>
            <a:endParaRPr sz="24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f50f5a3e6_1_65"/>
          <p:cNvSpPr/>
          <p:nvPr/>
        </p:nvSpPr>
        <p:spPr>
          <a:xfrm>
            <a:off x="4552191" y="161850"/>
            <a:ext cx="4591836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全球</a:t>
            </a:r>
            <a:r>
              <a:rPr lang="zh-TW" sz="2400" b="1" i="0" u="none" strike="noStrike" cap="none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企業</a:t>
            </a:r>
            <a:r>
              <a:rPr lang="zh-TW" altLang="en-US" sz="2400" b="1" i="0" u="none" strike="noStrike" cap="none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總部</a:t>
            </a:r>
            <a:r>
              <a:rPr lang="zh-TW" altLang="en-US" sz="2400" b="1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 </a:t>
            </a:r>
            <a:r>
              <a:rPr lang="zh-TW" altLang="en-US" sz="2400" b="1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 </a:t>
            </a:r>
            <a:r>
              <a:rPr lang="zh-TW" sz="2400" b="1" i="0" u="none" strike="noStrike" cap="none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/>
                <a:sym typeface="Times New Roman"/>
              </a:rPr>
              <a:t>    </a:t>
            </a:r>
            <a:endParaRPr sz="2400" b="1" i="0" u="none" strike="noStrike" cap="none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Hei"/>
              <a:sym typeface="Hei"/>
            </a:endParaRPr>
          </a:p>
        </p:txBody>
      </p:sp>
      <p:sp>
        <p:nvSpPr>
          <p:cNvPr id="108" name="Google Shape;108;g8f50f5a3e6_1_65"/>
          <p:cNvSpPr/>
          <p:nvPr/>
        </p:nvSpPr>
        <p:spPr>
          <a:xfrm>
            <a:off x="0" y="-18809"/>
            <a:ext cx="3733800" cy="822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9" name="Google Shape;109;g8f50f5a3e6_1_65"/>
          <p:cNvGrpSpPr/>
          <p:nvPr/>
        </p:nvGrpSpPr>
        <p:grpSpPr>
          <a:xfrm>
            <a:off x="466185" y="1621858"/>
            <a:ext cx="8453020" cy="4019376"/>
            <a:chOff x="183401" y="1160880"/>
            <a:chExt cx="11891588" cy="5342769"/>
          </a:xfrm>
        </p:grpSpPr>
        <p:grpSp>
          <p:nvGrpSpPr>
            <p:cNvPr id="110" name="Google Shape;110;g8f50f5a3e6_1_65"/>
            <p:cNvGrpSpPr/>
            <p:nvPr/>
          </p:nvGrpSpPr>
          <p:grpSpPr>
            <a:xfrm>
              <a:off x="278194" y="1160880"/>
              <a:ext cx="11702003" cy="934545"/>
              <a:chOff x="334467" y="830935"/>
              <a:chExt cx="11702003" cy="934545"/>
            </a:xfrm>
          </p:grpSpPr>
          <p:pic>
            <p:nvPicPr>
              <p:cNvPr id="111" name="Google Shape;111;g8f50f5a3e6_1_65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9793107" y="830935"/>
                <a:ext cx="934545" cy="93454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2" name="Google Shape;112;g8f50f5a3e6_1_65"/>
              <p:cNvPicPr preferRelativeResize="0"/>
              <p:nvPr/>
            </p:nvPicPr>
            <p:blipFill rotWithShape="1">
              <a:blip r:embed="rId5">
                <a:alphaModFix/>
              </a:blip>
              <a:srcRect t="27879" b="27188"/>
              <a:stretch/>
            </p:blipFill>
            <p:spPr>
              <a:xfrm>
                <a:off x="2454285" y="934332"/>
                <a:ext cx="2950537" cy="7277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" name="Google Shape;113;g8f50f5a3e6_1_65"/>
              <p:cNvPicPr preferRelativeResize="0"/>
              <p:nvPr/>
            </p:nvPicPr>
            <p:blipFill rotWithShape="1">
              <a:blip r:embed="rId6">
                <a:alphaModFix/>
              </a:blip>
              <a:srcRect l="5433" t="25595" r="2824" b="21874"/>
              <a:stretch/>
            </p:blipFill>
            <p:spPr>
              <a:xfrm>
                <a:off x="334467" y="957815"/>
                <a:ext cx="2005508" cy="68078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4" name="Google Shape;114;g8f50f5a3e6_1_65"/>
              <p:cNvPicPr preferRelativeResize="0"/>
              <p:nvPr/>
            </p:nvPicPr>
            <p:blipFill rotWithShape="1">
              <a:blip r:embed="rId7">
                <a:alphaModFix/>
              </a:blip>
              <a:srcRect t="13814" b="12625"/>
              <a:stretch/>
            </p:blipFill>
            <p:spPr>
              <a:xfrm>
                <a:off x="7610622" y="965887"/>
                <a:ext cx="2068175" cy="66464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5" name="Google Shape;115;g8f50f5a3e6_1_65"/>
              <p:cNvPicPr preferRelativeResize="0"/>
              <p:nvPr/>
            </p:nvPicPr>
            <p:blipFill rotWithShape="1">
              <a:blip r:embed="rId8">
                <a:alphaModFix/>
              </a:blip>
              <a:srcRect l="10871" t="33061" r="11195" b="32783"/>
              <a:stretch/>
            </p:blipFill>
            <p:spPr>
              <a:xfrm>
                <a:off x="5519132" y="1012722"/>
                <a:ext cx="1977180" cy="570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6" name="Google Shape;116;g8f50f5a3e6_1_6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10841960" y="898786"/>
                <a:ext cx="1194510" cy="79884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7" name="Google Shape;117;g8f50f5a3e6_1_65"/>
            <p:cNvGrpSpPr/>
            <p:nvPr/>
          </p:nvGrpSpPr>
          <p:grpSpPr>
            <a:xfrm>
              <a:off x="264421" y="3637495"/>
              <a:ext cx="11729548" cy="819053"/>
              <a:chOff x="127986" y="3433050"/>
              <a:chExt cx="11729548" cy="819053"/>
            </a:xfrm>
          </p:grpSpPr>
          <p:pic>
            <p:nvPicPr>
              <p:cNvPr id="118" name="Google Shape;118;g8f50f5a3e6_1_65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10477066" y="3538873"/>
                <a:ext cx="1380468" cy="60740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119;g8f50f5a3e6_1_65"/>
              <p:cNvPicPr preferRelativeResize="0"/>
              <p:nvPr/>
            </p:nvPicPr>
            <p:blipFill rotWithShape="1">
              <a:blip r:embed="rId11">
                <a:alphaModFix/>
              </a:blip>
              <a:srcRect l="6479" t="18154" r="6057" b="34161"/>
              <a:stretch/>
            </p:blipFill>
            <p:spPr>
              <a:xfrm>
                <a:off x="8814603" y="3433050"/>
                <a:ext cx="1502307" cy="8190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g8f50f5a3e6_1_65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7101091" y="3522272"/>
                <a:ext cx="1553357" cy="64060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" name="Google Shape;121;g8f50f5a3e6_1_65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5691039" y="3535505"/>
                <a:ext cx="1249897" cy="61414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2" name="Google Shape;122;g8f50f5a3e6_1_65"/>
              <p:cNvPicPr preferRelativeResize="0"/>
              <p:nvPr/>
            </p:nvPicPr>
            <p:blipFill rotWithShape="1">
              <a:blip r:embed="rId14">
                <a:alphaModFix/>
              </a:blip>
              <a:srcRect t="41066" b="39389"/>
              <a:stretch/>
            </p:blipFill>
            <p:spPr>
              <a:xfrm>
                <a:off x="2781398" y="3543095"/>
                <a:ext cx="2749486" cy="59896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3" name="Google Shape;123;g8f50f5a3e6_1_65"/>
              <p:cNvPicPr preferRelativeResize="0"/>
              <p:nvPr/>
            </p:nvPicPr>
            <p:blipFill rotWithShape="1">
              <a:blip r:embed="rId15">
                <a:alphaModFix/>
              </a:blip>
              <a:srcRect l="14734" t="35551" r="15412" b="37708"/>
              <a:stretch/>
            </p:blipFill>
            <p:spPr>
              <a:xfrm>
                <a:off x="127986" y="3618815"/>
                <a:ext cx="2493257" cy="4475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4" name="Google Shape;124;g8f50f5a3e6_1_65"/>
            <p:cNvGrpSpPr/>
            <p:nvPr/>
          </p:nvGrpSpPr>
          <p:grpSpPr>
            <a:xfrm>
              <a:off x="183401" y="2356831"/>
              <a:ext cx="11891588" cy="1019258"/>
              <a:chOff x="238816" y="2418618"/>
              <a:chExt cx="11891588" cy="1019258"/>
            </a:xfrm>
          </p:grpSpPr>
          <p:pic>
            <p:nvPicPr>
              <p:cNvPr id="125" name="Google Shape;125;g8f50f5a3e6_1_65"/>
              <p:cNvPicPr preferRelativeResize="0"/>
              <p:nvPr/>
            </p:nvPicPr>
            <p:blipFill rotWithShape="1">
              <a:blip r:embed="rId16">
                <a:alphaModFix/>
              </a:blip>
              <a:srcRect l="5784" t="11959" r="5966" b="13126"/>
              <a:stretch/>
            </p:blipFill>
            <p:spPr>
              <a:xfrm>
                <a:off x="10998126" y="2447646"/>
                <a:ext cx="1132278" cy="9612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6" name="Google Shape;126;g8f50f5a3e6_1_65"/>
              <p:cNvPicPr preferRelativeResize="0"/>
              <p:nvPr/>
            </p:nvPicPr>
            <p:blipFill rotWithShape="1">
              <a:blip r:embed="rId17">
                <a:alphaModFix/>
              </a:blip>
              <a:srcRect l="16268" t="8431" r="16829" b="7741"/>
              <a:stretch/>
            </p:blipFill>
            <p:spPr>
              <a:xfrm>
                <a:off x="238816" y="2479976"/>
                <a:ext cx="958512" cy="89654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7" name="Google Shape;127;g8f50f5a3e6_1_65"/>
              <p:cNvPicPr preferRelativeResize="0"/>
              <p:nvPr/>
            </p:nvPicPr>
            <p:blipFill rotWithShape="1">
              <a:blip r:embed="rId18">
                <a:alphaModFix/>
              </a:blip>
              <a:srcRect t="14257" b="13803"/>
              <a:stretch/>
            </p:blipFill>
            <p:spPr>
              <a:xfrm>
                <a:off x="8912975" y="2668366"/>
                <a:ext cx="1928194" cy="51976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8" name="Google Shape;128;g8f50f5a3e6_1_65"/>
              <p:cNvSpPr/>
              <p:nvPr/>
            </p:nvSpPr>
            <p:spPr>
              <a:xfrm>
                <a:off x="7483374" y="2491566"/>
                <a:ext cx="1272647" cy="873362"/>
              </a:xfrm>
              <a:prstGeom prst="rect">
                <a:avLst/>
              </a:prstGeom>
              <a:blipFill rotWithShape="1">
                <a:blip r:embed="rId19">
                  <a:alphaModFix/>
                </a:blip>
                <a:stretch>
                  <a:fillRect l="-11333" t="-30553" r="-12111" b="-28495"/>
                </a:stretch>
              </a:blip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29" name="Google Shape;129;g8f50f5a3e6_1_65"/>
              <p:cNvPicPr preferRelativeResize="0"/>
              <p:nvPr/>
            </p:nvPicPr>
            <p:blipFill rotWithShape="1">
              <a:blip r:embed="rId20">
                <a:alphaModFix/>
              </a:blip>
              <a:srcRect/>
              <a:stretch/>
            </p:blipFill>
            <p:spPr>
              <a:xfrm>
                <a:off x="6485753" y="2596922"/>
                <a:ext cx="840667" cy="6626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0" name="Google Shape;130;g8f50f5a3e6_1_65"/>
              <p:cNvPicPr preferRelativeResize="0"/>
              <p:nvPr/>
            </p:nvPicPr>
            <p:blipFill rotWithShape="1">
              <a:blip r:embed="rId21">
                <a:alphaModFix/>
              </a:blip>
              <a:srcRect/>
              <a:stretch/>
            </p:blipFill>
            <p:spPr>
              <a:xfrm>
                <a:off x="1354282" y="2418618"/>
                <a:ext cx="1037694" cy="10192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g8f50f5a3e6_1_65"/>
              <p:cNvPicPr preferRelativeResize="0"/>
              <p:nvPr/>
            </p:nvPicPr>
            <p:blipFill rotWithShape="1">
              <a:blip r:embed="rId22">
                <a:alphaModFix/>
              </a:blip>
              <a:srcRect l="22911" r="24744" b="31717"/>
              <a:stretch/>
            </p:blipFill>
            <p:spPr>
              <a:xfrm>
                <a:off x="2548930" y="2447502"/>
                <a:ext cx="1037694" cy="9614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2" name="Google Shape;132;g8f50f5a3e6_1_65"/>
              <p:cNvPicPr preferRelativeResize="0"/>
              <p:nvPr/>
            </p:nvPicPr>
            <p:blipFill rotWithShape="1">
              <a:blip r:embed="rId23">
                <a:alphaModFix/>
              </a:blip>
              <a:srcRect/>
              <a:stretch/>
            </p:blipFill>
            <p:spPr>
              <a:xfrm>
                <a:off x="3743578" y="2452130"/>
                <a:ext cx="2585221" cy="95223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3" name="Google Shape;133;g8f50f5a3e6_1_65"/>
            <p:cNvGrpSpPr/>
            <p:nvPr/>
          </p:nvGrpSpPr>
          <p:grpSpPr>
            <a:xfrm>
              <a:off x="384359" y="4717954"/>
              <a:ext cx="11489673" cy="712288"/>
              <a:chOff x="367861" y="4511076"/>
              <a:chExt cx="11489673" cy="712288"/>
            </a:xfrm>
          </p:grpSpPr>
          <p:pic>
            <p:nvPicPr>
              <p:cNvPr id="134" name="Google Shape;134;g8f50f5a3e6_1_65"/>
              <p:cNvPicPr preferRelativeResize="0"/>
              <p:nvPr/>
            </p:nvPicPr>
            <p:blipFill rotWithShape="1">
              <a:blip r:embed="rId24">
                <a:alphaModFix/>
              </a:blip>
              <a:srcRect/>
              <a:stretch/>
            </p:blipFill>
            <p:spPr>
              <a:xfrm>
                <a:off x="367861" y="4538528"/>
                <a:ext cx="1168685" cy="65738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g8f50f5a3e6_1_65"/>
              <p:cNvPicPr preferRelativeResize="0"/>
              <p:nvPr/>
            </p:nvPicPr>
            <p:blipFill rotWithShape="1">
              <a:blip r:embed="rId25">
                <a:alphaModFix/>
              </a:blip>
              <a:srcRect/>
              <a:stretch/>
            </p:blipFill>
            <p:spPr>
              <a:xfrm>
                <a:off x="3377253" y="4514555"/>
                <a:ext cx="1550852" cy="70533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6" name="Google Shape;136;g8f50f5a3e6_1_65"/>
              <p:cNvPicPr preferRelativeResize="0"/>
              <p:nvPr/>
            </p:nvPicPr>
            <p:blipFill rotWithShape="1">
              <a:blip r:embed="rId26">
                <a:alphaModFix/>
              </a:blip>
              <a:srcRect/>
              <a:stretch/>
            </p:blipFill>
            <p:spPr>
              <a:xfrm>
                <a:off x="1962035" y="4540610"/>
                <a:ext cx="989729" cy="6532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7" name="Google Shape;137;g8f50f5a3e6_1_65"/>
              <p:cNvPicPr preferRelativeResize="0"/>
              <p:nvPr/>
            </p:nvPicPr>
            <p:blipFill rotWithShape="1">
              <a:blip r:embed="rId27">
                <a:alphaModFix/>
              </a:blip>
              <a:srcRect/>
              <a:stretch/>
            </p:blipFill>
            <p:spPr>
              <a:xfrm>
                <a:off x="5353594" y="4511076"/>
                <a:ext cx="783517" cy="7122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g8f50f5a3e6_1_65"/>
              <p:cNvPicPr preferRelativeResize="0"/>
              <p:nvPr/>
            </p:nvPicPr>
            <p:blipFill rotWithShape="1">
              <a:blip r:embed="rId28">
                <a:alphaModFix/>
              </a:blip>
              <a:srcRect l="22300" t="32975" r="21186" b="32676"/>
              <a:stretch/>
            </p:blipFill>
            <p:spPr>
              <a:xfrm>
                <a:off x="6562600" y="4563387"/>
                <a:ext cx="2567301" cy="6076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9" name="Google Shape;139;g8f50f5a3e6_1_65"/>
              <p:cNvPicPr preferRelativeResize="0"/>
              <p:nvPr/>
            </p:nvPicPr>
            <p:blipFill rotWithShape="1">
              <a:blip r:embed="rId29">
                <a:alphaModFix/>
              </a:blip>
              <a:srcRect t="38197" b="39226"/>
              <a:stretch/>
            </p:blipFill>
            <p:spPr>
              <a:xfrm>
                <a:off x="9555391" y="4607339"/>
                <a:ext cx="2302143" cy="51976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0" name="Google Shape;140;g8f50f5a3e6_1_65"/>
            <p:cNvGrpSpPr/>
            <p:nvPr/>
          </p:nvGrpSpPr>
          <p:grpSpPr>
            <a:xfrm>
              <a:off x="237051" y="5691646"/>
              <a:ext cx="11784288" cy="812003"/>
              <a:chOff x="211973" y="5361701"/>
              <a:chExt cx="11784288" cy="812003"/>
            </a:xfrm>
          </p:grpSpPr>
          <p:pic>
            <p:nvPicPr>
              <p:cNvPr id="141" name="Google Shape;141;g8f50f5a3e6_1_65"/>
              <p:cNvPicPr preferRelativeResize="0"/>
              <p:nvPr/>
            </p:nvPicPr>
            <p:blipFill rotWithShape="1">
              <a:blip r:embed="rId30">
                <a:alphaModFix/>
              </a:blip>
              <a:srcRect t="38076" b="28660"/>
              <a:stretch/>
            </p:blipFill>
            <p:spPr>
              <a:xfrm>
                <a:off x="1183892" y="5488590"/>
                <a:ext cx="2171700" cy="55822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2" name="Google Shape;142;g8f50f5a3e6_1_65" descr="Franco Malaysia Promotions, Sale Catalogues &amp; Discount Vouchers ...">
                <a:hlinkClick r:id="rId31"/>
              </p:cNvPr>
              <p:cNvPicPr preferRelativeResize="0"/>
              <p:nvPr/>
            </p:nvPicPr>
            <p:blipFill rotWithShape="1">
              <a:blip r:embed="rId32">
                <a:alphaModFix/>
              </a:blip>
              <a:srcRect t="25366" b="25482"/>
              <a:stretch/>
            </p:blipFill>
            <p:spPr>
              <a:xfrm>
                <a:off x="10368372" y="5367627"/>
                <a:ext cx="1627889" cy="8001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3" name="Google Shape;143;g8f50f5a3e6_1_65"/>
              <p:cNvPicPr preferRelativeResize="0"/>
              <p:nvPr/>
            </p:nvPicPr>
            <p:blipFill rotWithShape="1">
              <a:blip r:embed="rId33">
                <a:alphaModFix/>
              </a:blip>
              <a:srcRect/>
              <a:stretch/>
            </p:blipFill>
            <p:spPr>
              <a:xfrm>
                <a:off x="9351424" y="5368454"/>
                <a:ext cx="816431" cy="7984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4" name="Google Shape;144;g8f50f5a3e6_1_65"/>
              <p:cNvPicPr preferRelativeResize="0"/>
              <p:nvPr/>
            </p:nvPicPr>
            <p:blipFill rotWithShape="1">
              <a:blip r:embed="rId34">
                <a:alphaModFix/>
              </a:blip>
              <a:srcRect l="27982" t="20424" r="27121" b="20037"/>
              <a:stretch/>
            </p:blipFill>
            <p:spPr>
              <a:xfrm>
                <a:off x="5090028" y="5361701"/>
                <a:ext cx="816430" cy="8120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5" name="Google Shape;145;g8f50f5a3e6_1_65"/>
              <p:cNvPicPr preferRelativeResize="0"/>
              <p:nvPr/>
            </p:nvPicPr>
            <p:blipFill rotWithShape="1">
              <a:blip r:embed="rId35">
                <a:alphaModFix/>
              </a:blip>
              <a:srcRect/>
              <a:stretch/>
            </p:blipFill>
            <p:spPr>
              <a:xfrm>
                <a:off x="211973" y="5361701"/>
                <a:ext cx="771403" cy="8120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6" name="Google Shape;146;g8f50f5a3e6_1_65"/>
              <p:cNvPicPr preferRelativeResize="0"/>
              <p:nvPr/>
            </p:nvPicPr>
            <p:blipFill rotWithShape="1">
              <a:blip r:embed="rId36">
                <a:alphaModFix/>
              </a:blip>
              <a:srcRect l="6416" t="13128" r="6211" b="45112"/>
              <a:stretch/>
            </p:blipFill>
            <p:spPr>
              <a:xfrm>
                <a:off x="3556108" y="5449038"/>
                <a:ext cx="1333404" cy="6373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g8f50f5a3e6_1_65"/>
              <p:cNvPicPr preferRelativeResize="0"/>
              <p:nvPr/>
            </p:nvPicPr>
            <p:blipFill rotWithShape="1">
              <a:blip r:embed="rId37">
                <a:alphaModFix/>
              </a:blip>
              <a:srcRect/>
              <a:stretch/>
            </p:blipFill>
            <p:spPr>
              <a:xfrm>
                <a:off x="6106974" y="5399101"/>
                <a:ext cx="3043934" cy="73720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/>
          <p:nvPr/>
        </p:nvSpPr>
        <p:spPr>
          <a:xfrm>
            <a:off x="201892" y="1465326"/>
            <a:ext cx="4065308" cy="452275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 txBox="1">
            <a:spLocks noGrp="1"/>
          </p:cNvSpPr>
          <p:nvPr>
            <p:ph type="title"/>
          </p:nvPr>
        </p:nvSpPr>
        <p:spPr>
          <a:xfrm>
            <a:off x="6248400" y="188835"/>
            <a:ext cx="2895600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多元文化   人口年輕</a:t>
            </a:r>
            <a:endParaRPr i="0" dirty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4" name="Google Shape;154;p7"/>
          <p:cNvSpPr txBox="1"/>
          <p:nvPr/>
        </p:nvSpPr>
        <p:spPr>
          <a:xfrm>
            <a:off x="4495800" y="5638800"/>
            <a:ext cx="2387600" cy="168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zh-TW" sz="1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数据源：马来西亚2019年国家统计局数字</a:t>
            </a:r>
            <a:endParaRPr sz="1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4495800" y="1828800"/>
            <a:ext cx="4502208" cy="2866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zh-TW" sz="2100" b="1" i="0" u="none" strike="noStrike" cap="none">
                <a:solidFill>
                  <a:srgbClr val="006F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多元種族文化</a:t>
            </a:r>
            <a:endParaRPr sz="21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2700" marR="5080" lvl="0" indent="0" algn="l" rtl="0">
              <a:lnSpc>
                <a:spcPct val="1833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2019年，人口總數 3260 萬</a:t>
            </a:r>
            <a:r>
              <a:rPr lang="zh-TW" sz="135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，馬來西亞 </a:t>
            </a:r>
            <a:r>
              <a:rPr lang="zh-TW" sz="1800" b="1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華人占 23%</a:t>
            </a:r>
            <a:endParaRPr sz="135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2700" marR="5080" lvl="0" indent="0" algn="l" rtl="0">
              <a:lnSpc>
                <a:spcPct val="1833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宗教多元 : 伊斯蘭教、佛教、印度教、天主教、基督教</a:t>
            </a:r>
            <a:endParaRPr sz="135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zh-TW" sz="2100" b="1" i="0" u="none" strike="noStrike" cap="none">
                <a:solidFill>
                  <a:srgbClr val="006F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平均年齡28歲</a:t>
            </a:r>
            <a:endParaRPr sz="21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2700" marR="161290" lvl="0" indent="0" algn="just" rtl="0">
              <a:lnSpc>
                <a:spcPct val="1917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聯合國人口調查</a:t>
            </a:r>
            <a:r>
              <a:rPr lang="zh-TW" sz="135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r>
              <a:rPr lang="zh-TW" sz="1800" b="1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大馬人口红利為 69％</a:t>
            </a:r>
            <a:endParaRPr sz="1800" b="1" i="0" u="none" strike="noStrike" cap="none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2700" marR="161290" lvl="0" indent="0" algn="just" rtl="0">
              <a:lnSpc>
                <a:spcPct val="1917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（15-64 歲的勞動力人口占比）遠高于美國、日本 ..</a:t>
            </a:r>
            <a:endParaRPr sz="135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0" y="-31567"/>
            <a:ext cx="3733800" cy="822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 txBox="1">
            <a:spLocks noGrp="1"/>
          </p:cNvSpPr>
          <p:nvPr>
            <p:ph type="title"/>
          </p:nvPr>
        </p:nvSpPr>
        <p:spPr>
          <a:xfrm>
            <a:off x="6218817" y="217843"/>
            <a:ext cx="3057833" cy="75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 dirty="0"/>
              <a:t>世界眼中的</a:t>
            </a: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馬來西亞</a:t>
            </a:r>
            <a:r>
              <a:rPr lang="zh-TW" dirty="0"/>
              <a:t>	</a:t>
            </a:r>
            <a:endParaRPr i="0" dirty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162" name="Google Shape;16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5428" y="838412"/>
            <a:ext cx="5309885" cy="586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 txBox="1"/>
          <p:nvPr/>
        </p:nvSpPr>
        <p:spPr>
          <a:xfrm>
            <a:off x="152400" y="1676400"/>
            <a:ext cx="5188738" cy="3932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2550" rIns="0" bIns="0" anchor="t" anchorCtr="0">
            <a:spAutoFit/>
          </a:bodyPr>
          <a:lstStyle/>
          <a:p>
            <a:pPr marL="538480" marR="0" lvl="0" indent="-5257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2015全球經濟動能: 東協第 2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2015房產透明程度: 東協第 2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2016全球宜居國度: 亞洲第 1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2016世界旅游評比: 全球第 4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2017零售發展指数: 全球第 3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2017最佳投資潜力: 全球第 2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2018最佳華文教育: 全球第 3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2018最佳營商環境: 全球第 2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2018最佳投資國家: 全球第 1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69900" marR="0" lvl="0" indent="-457200" algn="l" rtl="0">
              <a:lnSpc>
                <a:spcPct val="100000"/>
              </a:lnSpc>
              <a:spcBef>
                <a:spcPts val="86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2020最佳醫療國家: 全球第 1</a:t>
            </a:r>
            <a:endParaRPr sz="18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"/>
          <p:cNvSpPr txBox="1">
            <a:spLocks noGrp="1"/>
          </p:cNvSpPr>
          <p:nvPr>
            <p:ph type="title"/>
          </p:nvPr>
        </p:nvSpPr>
        <p:spPr>
          <a:xfrm>
            <a:off x="6705600" y="188109"/>
            <a:ext cx="2299568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>
                <a:latin typeface="Microsoft YaHei"/>
                <a:ea typeface="Microsoft YaHei"/>
                <a:cs typeface="Microsoft YaHei"/>
                <a:sym typeface="Microsoft YaHei"/>
              </a:rPr>
              <a:t>四大吉隆坡計畫</a:t>
            </a:r>
            <a:endParaRPr i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170" name="Google Shape;170;p9"/>
          <p:cNvGrpSpPr/>
          <p:nvPr/>
        </p:nvGrpSpPr>
        <p:grpSpPr>
          <a:xfrm>
            <a:off x="163154" y="931766"/>
            <a:ext cx="8751542" cy="5766462"/>
            <a:chOff x="348234" y="1480563"/>
            <a:chExt cx="6352030" cy="4849622"/>
          </a:xfrm>
        </p:grpSpPr>
        <p:sp>
          <p:nvSpPr>
            <p:cNvPr id="171" name="Google Shape;171;p9"/>
            <p:cNvSpPr/>
            <p:nvPr/>
          </p:nvSpPr>
          <p:spPr>
            <a:xfrm>
              <a:off x="576834" y="1495044"/>
              <a:ext cx="3348989" cy="273405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562356" y="1480563"/>
              <a:ext cx="3378200" cy="2763520"/>
            </a:xfrm>
            <a:custGeom>
              <a:avLst/>
              <a:gdLst/>
              <a:ahLst/>
              <a:cxnLst/>
              <a:rect l="l" t="t" r="r" b="b"/>
              <a:pathLst>
                <a:path w="3378200" h="2763520" extrusionOk="0">
                  <a:moveTo>
                    <a:pt x="1689290" y="0"/>
                  </a:moveTo>
                  <a:lnTo>
                    <a:pt x="1776018" y="1600"/>
                  </a:lnTo>
                  <a:lnTo>
                    <a:pt x="1861565" y="7200"/>
                  </a:lnTo>
                  <a:lnTo>
                    <a:pt x="1945868" y="15989"/>
                  </a:lnTo>
                  <a:lnTo>
                    <a:pt x="2028990" y="27978"/>
                  </a:lnTo>
                  <a:lnTo>
                    <a:pt x="2110574" y="43167"/>
                  </a:lnTo>
                  <a:lnTo>
                    <a:pt x="2190940" y="61963"/>
                  </a:lnTo>
                  <a:lnTo>
                    <a:pt x="2269312" y="83553"/>
                  </a:lnTo>
                  <a:lnTo>
                    <a:pt x="2345702" y="108356"/>
                  </a:lnTo>
                  <a:lnTo>
                    <a:pt x="2420467" y="135940"/>
                  </a:lnTo>
                  <a:lnTo>
                    <a:pt x="2493276" y="166344"/>
                  </a:lnTo>
                  <a:lnTo>
                    <a:pt x="2564104" y="199555"/>
                  </a:lnTo>
                  <a:lnTo>
                    <a:pt x="2632532" y="235572"/>
                  </a:lnTo>
                  <a:lnTo>
                    <a:pt x="2698534" y="273977"/>
                  </a:lnTo>
                  <a:lnTo>
                    <a:pt x="2762567" y="314794"/>
                  </a:lnTo>
                  <a:lnTo>
                    <a:pt x="2823857" y="358051"/>
                  </a:lnTo>
                  <a:lnTo>
                    <a:pt x="2882341" y="403720"/>
                  </a:lnTo>
                  <a:lnTo>
                    <a:pt x="2938399" y="451777"/>
                  </a:lnTo>
                  <a:lnTo>
                    <a:pt x="2991700" y="501865"/>
                  </a:lnTo>
                  <a:lnTo>
                    <a:pt x="3041815" y="553986"/>
                  </a:lnTo>
                  <a:lnTo>
                    <a:pt x="3088728" y="608114"/>
                  </a:lnTo>
                  <a:lnTo>
                    <a:pt x="3132823" y="664235"/>
                  </a:lnTo>
                  <a:lnTo>
                    <a:pt x="3173755" y="722020"/>
                  </a:lnTo>
                  <a:lnTo>
                    <a:pt x="3211093" y="781837"/>
                  </a:lnTo>
                  <a:lnTo>
                    <a:pt x="3244799" y="842848"/>
                  </a:lnTo>
                  <a:lnTo>
                    <a:pt x="3275329" y="905891"/>
                  </a:lnTo>
                  <a:lnTo>
                    <a:pt x="3301834" y="970165"/>
                  </a:lnTo>
                  <a:lnTo>
                    <a:pt x="3324732" y="1035646"/>
                  </a:lnTo>
                  <a:lnTo>
                    <a:pt x="3343630" y="1102779"/>
                  </a:lnTo>
                  <a:lnTo>
                    <a:pt x="3358502" y="1171092"/>
                  </a:lnTo>
                  <a:lnTo>
                    <a:pt x="3369348" y="1240193"/>
                  </a:lnTo>
                  <a:lnTo>
                    <a:pt x="3376180" y="1310563"/>
                  </a:lnTo>
                  <a:lnTo>
                    <a:pt x="3378187" y="1381709"/>
                  </a:lnTo>
                  <a:lnTo>
                    <a:pt x="3376180" y="1452867"/>
                  </a:lnTo>
                  <a:lnTo>
                    <a:pt x="3369348" y="1523238"/>
                  </a:lnTo>
                  <a:lnTo>
                    <a:pt x="3358502" y="1592338"/>
                  </a:lnTo>
                  <a:lnTo>
                    <a:pt x="3343630" y="1660652"/>
                  </a:lnTo>
                  <a:lnTo>
                    <a:pt x="3324732" y="1727784"/>
                  </a:lnTo>
                  <a:lnTo>
                    <a:pt x="3301834" y="1793265"/>
                  </a:lnTo>
                  <a:lnTo>
                    <a:pt x="3275329" y="1857540"/>
                  </a:lnTo>
                  <a:lnTo>
                    <a:pt x="3244799" y="1920582"/>
                  </a:lnTo>
                  <a:lnTo>
                    <a:pt x="3211093" y="1981593"/>
                  </a:lnTo>
                  <a:lnTo>
                    <a:pt x="3173755" y="2041410"/>
                  </a:lnTo>
                  <a:lnTo>
                    <a:pt x="3132823" y="2099195"/>
                  </a:lnTo>
                  <a:lnTo>
                    <a:pt x="3088728" y="2155317"/>
                  </a:lnTo>
                  <a:lnTo>
                    <a:pt x="3041815" y="2209444"/>
                  </a:lnTo>
                  <a:lnTo>
                    <a:pt x="2991700" y="2261565"/>
                  </a:lnTo>
                  <a:lnTo>
                    <a:pt x="2938386" y="2311679"/>
                  </a:lnTo>
                  <a:lnTo>
                    <a:pt x="2882315" y="2359329"/>
                  </a:lnTo>
                  <a:lnTo>
                    <a:pt x="2823883" y="2404960"/>
                  </a:lnTo>
                  <a:lnTo>
                    <a:pt x="2762605" y="2448610"/>
                  </a:lnTo>
                  <a:lnTo>
                    <a:pt x="2698534" y="2489454"/>
                  </a:lnTo>
                  <a:lnTo>
                    <a:pt x="2632506" y="2527871"/>
                  </a:lnTo>
                  <a:lnTo>
                    <a:pt x="2564066" y="2563495"/>
                  </a:lnTo>
                  <a:lnTo>
                    <a:pt x="2493276" y="2596692"/>
                  </a:lnTo>
                  <a:lnTo>
                    <a:pt x="2420467" y="2627096"/>
                  </a:lnTo>
                  <a:lnTo>
                    <a:pt x="2345702" y="2654681"/>
                  </a:lnTo>
                  <a:lnTo>
                    <a:pt x="2269312" y="2679471"/>
                  </a:lnTo>
                  <a:lnTo>
                    <a:pt x="2190940" y="2701074"/>
                  </a:lnTo>
                  <a:lnTo>
                    <a:pt x="2110574" y="2719857"/>
                  </a:lnTo>
                  <a:lnTo>
                    <a:pt x="2028990" y="2735059"/>
                  </a:lnTo>
                  <a:lnTo>
                    <a:pt x="1945868" y="2747048"/>
                  </a:lnTo>
                  <a:lnTo>
                    <a:pt x="1861565" y="2755836"/>
                  </a:lnTo>
                  <a:lnTo>
                    <a:pt x="1776018" y="2761437"/>
                  </a:lnTo>
                  <a:lnTo>
                    <a:pt x="1689290" y="2763037"/>
                  </a:lnTo>
                  <a:lnTo>
                    <a:pt x="1602562" y="2761437"/>
                  </a:lnTo>
                  <a:lnTo>
                    <a:pt x="1516621" y="2755836"/>
                  </a:lnTo>
                  <a:lnTo>
                    <a:pt x="1432318" y="2747048"/>
                  </a:lnTo>
                  <a:lnTo>
                    <a:pt x="1349184" y="2735059"/>
                  </a:lnTo>
                  <a:lnTo>
                    <a:pt x="1267599" y="2719857"/>
                  </a:lnTo>
                  <a:lnTo>
                    <a:pt x="1187627" y="2701074"/>
                  </a:lnTo>
                  <a:lnTo>
                    <a:pt x="1109281" y="2679484"/>
                  </a:lnTo>
                  <a:lnTo>
                    <a:pt x="1032497" y="2654681"/>
                  </a:lnTo>
                  <a:lnTo>
                    <a:pt x="957707" y="2627096"/>
                  </a:lnTo>
                  <a:lnTo>
                    <a:pt x="884897" y="2596692"/>
                  </a:lnTo>
                  <a:lnTo>
                    <a:pt x="814514" y="2563495"/>
                  </a:lnTo>
                  <a:lnTo>
                    <a:pt x="745693" y="2527884"/>
                  </a:lnTo>
                  <a:lnTo>
                    <a:pt x="679627" y="2489441"/>
                  </a:lnTo>
                  <a:lnTo>
                    <a:pt x="615988" y="2448610"/>
                  </a:lnTo>
                  <a:lnTo>
                    <a:pt x="554316" y="2404973"/>
                  </a:lnTo>
                  <a:lnTo>
                    <a:pt x="495871" y="2359329"/>
                  </a:lnTo>
                  <a:lnTo>
                    <a:pt x="439800" y="2311679"/>
                  </a:lnTo>
                  <a:lnTo>
                    <a:pt x="386486" y="2261565"/>
                  </a:lnTo>
                  <a:lnTo>
                    <a:pt x="336359" y="2209444"/>
                  </a:lnTo>
                  <a:lnTo>
                    <a:pt x="289458" y="2155317"/>
                  </a:lnTo>
                  <a:lnTo>
                    <a:pt x="245363" y="2099195"/>
                  </a:lnTo>
                  <a:lnTo>
                    <a:pt x="204431" y="2041410"/>
                  </a:lnTo>
                  <a:lnTo>
                    <a:pt x="167106" y="1981619"/>
                  </a:lnTo>
                  <a:lnTo>
                    <a:pt x="132981" y="1920582"/>
                  </a:lnTo>
                  <a:lnTo>
                    <a:pt x="102844" y="1857502"/>
                  </a:lnTo>
                  <a:lnTo>
                    <a:pt x="76352" y="1793265"/>
                  </a:lnTo>
                  <a:lnTo>
                    <a:pt x="53466" y="1727822"/>
                  </a:lnTo>
                  <a:lnTo>
                    <a:pt x="34162" y="1660690"/>
                  </a:lnTo>
                  <a:lnTo>
                    <a:pt x="19278" y="1592300"/>
                  </a:lnTo>
                  <a:lnTo>
                    <a:pt x="8839" y="1523199"/>
                  </a:lnTo>
                  <a:lnTo>
                    <a:pt x="2006" y="1452867"/>
                  </a:lnTo>
                  <a:lnTo>
                    <a:pt x="0" y="1381709"/>
                  </a:lnTo>
                  <a:lnTo>
                    <a:pt x="2006" y="1310563"/>
                  </a:lnTo>
                  <a:lnTo>
                    <a:pt x="8839" y="1240193"/>
                  </a:lnTo>
                  <a:lnTo>
                    <a:pt x="19684" y="1171092"/>
                  </a:lnTo>
                  <a:lnTo>
                    <a:pt x="34556" y="1102779"/>
                  </a:lnTo>
                  <a:lnTo>
                    <a:pt x="53441" y="1035646"/>
                  </a:lnTo>
                  <a:lnTo>
                    <a:pt x="76352" y="970165"/>
                  </a:lnTo>
                  <a:lnTo>
                    <a:pt x="102857" y="905891"/>
                  </a:lnTo>
                  <a:lnTo>
                    <a:pt x="133375" y="842848"/>
                  </a:lnTo>
                  <a:lnTo>
                    <a:pt x="167093" y="781837"/>
                  </a:lnTo>
                  <a:lnTo>
                    <a:pt x="204431" y="722020"/>
                  </a:lnTo>
                  <a:lnTo>
                    <a:pt x="245363" y="664235"/>
                  </a:lnTo>
                  <a:lnTo>
                    <a:pt x="289458" y="608114"/>
                  </a:lnTo>
                  <a:lnTo>
                    <a:pt x="336384" y="553974"/>
                  </a:lnTo>
                  <a:lnTo>
                    <a:pt x="386880" y="501865"/>
                  </a:lnTo>
                  <a:lnTo>
                    <a:pt x="439762" y="451789"/>
                  </a:lnTo>
                  <a:lnTo>
                    <a:pt x="495846" y="403720"/>
                  </a:lnTo>
                  <a:lnTo>
                    <a:pt x="554329" y="358051"/>
                  </a:lnTo>
                  <a:lnTo>
                    <a:pt x="615607" y="314794"/>
                  </a:lnTo>
                  <a:lnTo>
                    <a:pt x="679640" y="273977"/>
                  </a:lnTo>
                  <a:lnTo>
                    <a:pt x="745667" y="235559"/>
                  </a:lnTo>
                  <a:lnTo>
                    <a:pt x="814476" y="199555"/>
                  </a:lnTo>
                  <a:lnTo>
                    <a:pt x="884897" y="166344"/>
                  </a:lnTo>
                  <a:lnTo>
                    <a:pt x="957707" y="135940"/>
                  </a:lnTo>
                  <a:lnTo>
                    <a:pt x="1032497" y="108343"/>
                  </a:lnTo>
                  <a:lnTo>
                    <a:pt x="1109281" y="83553"/>
                  </a:lnTo>
                  <a:lnTo>
                    <a:pt x="1187627" y="61963"/>
                  </a:lnTo>
                  <a:lnTo>
                    <a:pt x="1267599" y="43167"/>
                  </a:lnTo>
                  <a:lnTo>
                    <a:pt x="1349184" y="27978"/>
                  </a:lnTo>
                  <a:lnTo>
                    <a:pt x="1432318" y="15989"/>
                  </a:lnTo>
                  <a:lnTo>
                    <a:pt x="1516621" y="7200"/>
                  </a:lnTo>
                  <a:lnTo>
                    <a:pt x="1602562" y="1600"/>
                  </a:lnTo>
                  <a:lnTo>
                    <a:pt x="1689290" y="0"/>
                  </a:lnTo>
                  <a:close/>
                </a:path>
              </a:pathLst>
            </a:custGeom>
            <a:noFill/>
            <a:ln w="2895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348234" y="4106418"/>
              <a:ext cx="1985009" cy="206044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4959095" y="3260597"/>
              <a:ext cx="1741169" cy="1553717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2205989" y="3896106"/>
              <a:ext cx="3187445" cy="241934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2191499" y="3881625"/>
              <a:ext cx="3216910" cy="2448560"/>
            </a:xfrm>
            <a:custGeom>
              <a:avLst/>
              <a:gdLst/>
              <a:ahLst/>
              <a:cxnLst/>
              <a:rect l="l" t="t" r="r" b="b"/>
              <a:pathLst>
                <a:path w="3216910" h="2448560" extrusionOk="0">
                  <a:moveTo>
                    <a:pt x="1608340" y="0"/>
                  </a:moveTo>
                  <a:lnTo>
                    <a:pt x="1691055" y="1600"/>
                  </a:lnTo>
                  <a:lnTo>
                    <a:pt x="1772564" y="6388"/>
                  </a:lnTo>
                  <a:lnTo>
                    <a:pt x="1852891" y="13982"/>
                  </a:lnTo>
                  <a:lnTo>
                    <a:pt x="1931644" y="24777"/>
                  </a:lnTo>
                  <a:lnTo>
                    <a:pt x="2009571" y="38366"/>
                  </a:lnTo>
                  <a:lnTo>
                    <a:pt x="2085543" y="54762"/>
                  </a:lnTo>
                  <a:lnTo>
                    <a:pt x="2160320" y="73952"/>
                  </a:lnTo>
                  <a:lnTo>
                    <a:pt x="2233104" y="95948"/>
                  </a:lnTo>
                  <a:lnTo>
                    <a:pt x="2304262" y="120332"/>
                  </a:lnTo>
                  <a:lnTo>
                    <a:pt x="2373464" y="147129"/>
                  </a:lnTo>
                  <a:lnTo>
                    <a:pt x="2440711" y="176352"/>
                  </a:lnTo>
                  <a:lnTo>
                    <a:pt x="2506078" y="208445"/>
                  </a:lnTo>
                  <a:lnTo>
                    <a:pt x="2629916" y="278345"/>
                  </a:lnTo>
                  <a:lnTo>
                    <a:pt x="2688132" y="316890"/>
                  </a:lnTo>
                  <a:lnTo>
                    <a:pt x="2744216" y="357352"/>
                  </a:lnTo>
                  <a:lnTo>
                    <a:pt x="2797530" y="399834"/>
                  </a:lnTo>
                  <a:lnTo>
                    <a:pt x="2848051" y="443953"/>
                  </a:lnTo>
                  <a:lnTo>
                    <a:pt x="2895815" y="490105"/>
                  </a:lnTo>
                  <a:lnTo>
                    <a:pt x="2940761" y="538264"/>
                  </a:lnTo>
                  <a:lnTo>
                    <a:pt x="2982912" y="588048"/>
                  </a:lnTo>
                  <a:lnTo>
                    <a:pt x="3021495" y="639076"/>
                  </a:lnTo>
                  <a:lnTo>
                    <a:pt x="3057271" y="692137"/>
                  </a:lnTo>
                  <a:lnTo>
                    <a:pt x="3089427" y="746417"/>
                  </a:lnTo>
                  <a:lnTo>
                    <a:pt x="3118396" y="801941"/>
                  </a:lnTo>
                  <a:lnTo>
                    <a:pt x="3143745" y="859066"/>
                  </a:lnTo>
                  <a:lnTo>
                    <a:pt x="3165906" y="917079"/>
                  </a:lnTo>
                  <a:lnTo>
                    <a:pt x="3183636" y="976718"/>
                  </a:lnTo>
                  <a:lnTo>
                    <a:pt x="3198139" y="1037132"/>
                  </a:lnTo>
                  <a:lnTo>
                    <a:pt x="3208210" y="1098410"/>
                  </a:lnTo>
                  <a:lnTo>
                    <a:pt x="3214662" y="1160868"/>
                  </a:lnTo>
                  <a:lnTo>
                    <a:pt x="3216681" y="1224152"/>
                  </a:lnTo>
                  <a:lnTo>
                    <a:pt x="3214662" y="1287437"/>
                  </a:lnTo>
                  <a:lnTo>
                    <a:pt x="3208210" y="1349895"/>
                  </a:lnTo>
                  <a:lnTo>
                    <a:pt x="3198139" y="1411173"/>
                  </a:lnTo>
                  <a:lnTo>
                    <a:pt x="3183636" y="1471587"/>
                  </a:lnTo>
                  <a:lnTo>
                    <a:pt x="3165906" y="1531213"/>
                  </a:lnTo>
                  <a:lnTo>
                    <a:pt x="3143745" y="1589646"/>
                  </a:lnTo>
                  <a:lnTo>
                    <a:pt x="3118396" y="1646364"/>
                  </a:lnTo>
                  <a:lnTo>
                    <a:pt x="3089440" y="1702269"/>
                  </a:lnTo>
                  <a:lnTo>
                    <a:pt x="3057258" y="1756587"/>
                  </a:lnTo>
                  <a:lnTo>
                    <a:pt x="3021495" y="1809229"/>
                  </a:lnTo>
                  <a:lnTo>
                    <a:pt x="2982912" y="1860664"/>
                  </a:lnTo>
                  <a:lnTo>
                    <a:pt x="2940735" y="1910079"/>
                  </a:lnTo>
                  <a:lnTo>
                    <a:pt x="2895815" y="1958212"/>
                  </a:lnTo>
                  <a:lnTo>
                    <a:pt x="2848076" y="2004339"/>
                  </a:lnTo>
                  <a:lnTo>
                    <a:pt x="2797530" y="2048865"/>
                  </a:lnTo>
                  <a:lnTo>
                    <a:pt x="2744190" y="2090978"/>
                  </a:lnTo>
                  <a:lnTo>
                    <a:pt x="2688132" y="2131415"/>
                  </a:lnTo>
                  <a:lnTo>
                    <a:pt x="2629941" y="2169947"/>
                  </a:lnTo>
                  <a:lnTo>
                    <a:pt x="2506065" y="2240279"/>
                  </a:lnTo>
                  <a:lnTo>
                    <a:pt x="2440673" y="2271966"/>
                  </a:lnTo>
                  <a:lnTo>
                    <a:pt x="2373490" y="2301163"/>
                  </a:lnTo>
                  <a:lnTo>
                    <a:pt x="2304300" y="2328354"/>
                  </a:lnTo>
                  <a:lnTo>
                    <a:pt x="2233066" y="2352776"/>
                  </a:lnTo>
                  <a:lnTo>
                    <a:pt x="2160282" y="2374366"/>
                  </a:lnTo>
                  <a:lnTo>
                    <a:pt x="2085543" y="2393556"/>
                  </a:lnTo>
                  <a:lnTo>
                    <a:pt x="2009571" y="2409939"/>
                  </a:lnTo>
                  <a:lnTo>
                    <a:pt x="1931644" y="2423528"/>
                  </a:lnTo>
                  <a:lnTo>
                    <a:pt x="1852891" y="2434323"/>
                  </a:lnTo>
                  <a:lnTo>
                    <a:pt x="1772564" y="2441917"/>
                  </a:lnTo>
                  <a:lnTo>
                    <a:pt x="1691055" y="2446718"/>
                  </a:lnTo>
                  <a:lnTo>
                    <a:pt x="1608340" y="2448305"/>
                  </a:lnTo>
                  <a:lnTo>
                    <a:pt x="1525625" y="2446718"/>
                  </a:lnTo>
                  <a:lnTo>
                    <a:pt x="1444117" y="2441917"/>
                  </a:lnTo>
                  <a:lnTo>
                    <a:pt x="1363789" y="2434323"/>
                  </a:lnTo>
                  <a:lnTo>
                    <a:pt x="1285036" y="2423528"/>
                  </a:lnTo>
                  <a:lnTo>
                    <a:pt x="1207109" y="2409939"/>
                  </a:lnTo>
                  <a:lnTo>
                    <a:pt x="1131138" y="2393556"/>
                  </a:lnTo>
                  <a:lnTo>
                    <a:pt x="1056398" y="2374366"/>
                  </a:lnTo>
                  <a:lnTo>
                    <a:pt x="983615" y="2352776"/>
                  </a:lnTo>
                  <a:lnTo>
                    <a:pt x="912380" y="2328354"/>
                  </a:lnTo>
                  <a:lnTo>
                    <a:pt x="843191" y="2301163"/>
                  </a:lnTo>
                  <a:lnTo>
                    <a:pt x="776008" y="2271966"/>
                  </a:lnTo>
                  <a:lnTo>
                    <a:pt x="710615" y="2240279"/>
                  </a:lnTo>
                  <a:lnTo>
                    <a:pt x="586740" y="2169947"/>
                  </a:lnTo>
                  <a:lnTo>
                    <a:pt x="528574" y="2131441"/>
                  </a:lnTo>
                  <a:lnTo>
                    <a:pt x="472490" y="2091372"/>
                  </a:lnTo>
                  <a:lnTo>
                    <a:pt x="419125" y="2048852"/>
                  </a:lnTo>
                  <a:lnTo>
                    <a:pt x="368604" y="2004339"/>
                  </a:lnTo>
                  <a:lnTo>
                    <a:pt x="320865" y="1958212"/>
                  </a:lnTo>
                  <a:lnTo>
                    <a:pt x="275945" y="1910079"/>
                  </a:lnTo>
                  <a:lnTo>
                    <a:pt x="233768" y="1860664"/>
                  </a:lnTo>
                  <a:lnTo>
                    <a:pt x="195186" y="1809229"/>
                  </a:lnTo>
                  <a:lnTo>
                    <a:pt x="159423" y="1756587"/>
                  </a:lnTo>
                  <a:lnTo>
                    <a:pt x="127241" y="1702269"/>
                  </a:lnTo>
                  <a:lnTo>
                    <a:pt x="98285" y="1646364"/>
                  </a:lnTo>
                  <a:lnTo>
                    <a:pt x="72936" y="1589646"/>
                  </a:lnTo>
                  <a:lnTo>
                    <a:pt x="50774" y="1531213"/>
                  </a:lnTo>
                  <a:lnTo>
                    <a:pt x="33045" y="1471587"/>
                  </a:lnTo>
                  <a:lnTo>
                    <a:pt x="18542" y="1411173"/>
                  </a:lnTo>
                  <a:lnTo>
                    <a:pt x="8470" y="1349895"/>
                  </a:lnTo>
                  <a:lnTo>
                    <a:pt x="2019" y="1287437"/>
                  </a:lnTo>
                  <a:lnTo>
                    <a:pt x="0" y="1224152"/>
                  </a:lnTo>
                  <a:lnTo>
                    <a:pt x="2019" y="1160868"/>
                  </a:lnTo>
                  <a:lnTo>
                    <a:pt x="8470" y="1098410"/>
                  </a:lnTo>
                  <a:lnTo>
                    <a:pt x="18542" y="1037132"/>
                  </a:lnTo>
                  <a:lnTo>
                    <a:pt x="33045" y="976718"/>
                  </a:lnTo>
                  <a:lnTo>
                    <a:pt x="50774" y="917079"/>
                  </a:lnTo>
                  <a:lnTo>
                    <a:pt x="72936" y="859066"/>
                  </a:lnTo>
                  <a:lnTo>
                    <a:pt x="98285" y="801941"/>
                  </a:lnTo>
                  <a:lnTo>
                    <a:pt x="127254" y="746417"/>
                  </a:lnTo>
                  <a:lnTo>
                    <a:pt x="159410" y="692137"/>
                  </a:lnTo>
                  <a:lnTo>
                    <a:pt x="195186" y="639076"/>
                  </a:lnTo>
                  <a:lnTo>
                    <a:pt x="233768" y="588048"/>
                  </a:lnTo>
                  <a:lnTo>
                    <a:pt x="275920" y="538264"/>
                  </a:lnTo>
                  <a:lnTo>
                    <a:pt x="320865" y="490105"/>
                  </a:lnTo>
                  <a:lnTo>
                    <a:pt x="368630" y="443953"/>
                  </a:lnTo>
                  <a:lnTo>
                    <a:pt x="419150" y="399834"/>
                  </a:lnTo>
                  <a:lnTo>
                    <a:pt x="472465" y="357352"/>
                  </a:lnTo>
                  <a:lnTo>
                    <a:pt x="528548" y="316890"/>
                  </a:lnTo>
                  <a:lnTo>
                    <a:pt x="586765" y="278345"/>
                  </a:lnTo>
                  <a:lnTo>
                    <a:pt x="710603" y="208445"/>
                  </a:lnTo>
                  <a:lnTo>
                    <a:pt x="775970" y="176352"/>
                  </a:lnTo>
                  <a:lnTo>
                    <a:pt x="843216" y="147129"/>
                  </a:lnTo>
                  <a:lnTo>
                    <a:pt x="912380" y="120345"/>
                  </a:lnTo>
                  <a:lnTo>
                    <a:pt x="983576" y="95554"/>
                  </a:lnTo>
                  <a:lnTo>
                    <a:pt x="1056398" y="73952"/>
                  </a:lnTo>
                  <a:lnTo>
                    <a:pt x="1131138" y="54762"/>
                  </a:lnTo>
                  <a:lnTo>
                    <a:pt x="1207109" y="38366"/>
                  </a:lnTo>
                  <a:lnTo>
                    <a:pt x="1285036" y="24777"/>
                  </a:lnTo>
                  <a:lnTo>
                    <a:pt x="1363751" y="13995"/>
                  </a:lnTo>
                  <a:lnTo>
                    <a:pt x="1444117" y="5994"/>
                  </a:lnTo>
                  <a:lnTo>
                    <a:pt x="1525663" y="1600"/>
                  </a:lnTo>
                  <a:lnTo>
                    <a:pt x="1608340" y="0"/>
                  </a:lnTo>
                  <a:close/>
                </a:path>
              </a:pathLst>
            </a:custGeom>
            <a:noFill/>
            <a:ln w="2895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9"/>
          <p:cNvSpPr txBox="1"/>
          <p:nvPr/>
        </p:nvSpPr>
        <p:spPr>
          <a:xfrm>
            <a:off x="5607484" y="1317705"/>
            <a:ext cx="3810000" cy="400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25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2022 敦拉薩國際貿易金融中心 </a:t>
            </a:r>
            <a:endParaRPr sz="18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78" name="Google Shape;178;p9"/>
          <p:cNvSpPr txBox="1"/>
          <p:nvPr/>
        </p:nvSpPr>
        <p:spPr>
          <a:xfrm>
            <a:off x="5607484" y="2123709"/>
            <a:ext cx="3810000" cy="400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25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2026 隆新高鐵 </a:t>
            </a:r>
            <a:endParaRPr sz="18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79" name="Google Shape;179;p9"/>
          <p:cNvSpPr txBox="1"/>
          <p:nvPr/>
        </p:nvSpPr>
        <p:spPr>
          <a:xfrm>
            <a:off x="5607484" y="1715109"/>
            <a:ext cx="3292568" cy="400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25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2025 吉隆坡大都會計劃   </a:t>
            </a:r>
            <a:endParaRPr sz="18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5607484" y="916954"/>
            <a:ext cx="4724400" cy="400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25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2021 吉隆坡最高大樓 118 大樓 </a:t>
            </a:r>
            <a:endParaRPr sz="18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971800"/>
            <a:ext cx="9144000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0"/>
          <p:cNvSpPr txBox="1"/>
          <p:nvPr/>
        </p:nvSpPr>
        <p:spPr>
          <a:xfrm>
            <a:off x="762000" y="838200"/>
            <a:ext cx="7696200" cy="1970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2550" rIns="0" bIns="0" anchor="t" anchorCtr="0">
            <a:spAutoFit/>
          </a:bodyPr>
          <a:lstStyle/>
          <a:p>
            <a:pPr marL="538480" marR="0" lvl="0" indent="-5257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柔南依斯干達經濟特區 ( Iskandar Malaysia In Johor, IRDA ) </a:t>
            </a:r>
            <a:endParaRPr sz="1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東海岸經濟走廊 ( East Coast Economic Region 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北馬經濟走廊特區 ( North Corridor Economic Region, NCER )</a:t>
            </a:r>
            <a:endParaRPr sz="1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沙巴州發展經濟走廊特區 ( Sabah Development Corridor, SDC 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8480" marR="0" lvl="0" indent="-525780" algn="l" rtl="0">
              <a:lnSpc>
                <a:spcPct val="10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■"/>
            </a:pPr>
            <a:r>
              <a:rPr lang="zh-TW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砂勞越州再生能源走廊特區 ( Sarawak Renewable Energy, SCORE )</a:t>
            </a:r>
            <a:endParaRPr sz="1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89" name="Google Shape;189;p10"/>
          <p:cNvSpPr txBox="1">
            <a:spLocks noGrp="1"/>
          </p:cNvSpPr>
          <p:nvPr>
            <p:ph type="title"/>
          </p:nvPr>
        </p:nvSpPr>
        <p:spPr>
          <a:xfrm>
            <a:off x="6096000" y="152400"/>
            <a:ext cx="2895600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>
                <a:latin typeface="Microsoft YaHei"/>
                <a:ea typeface="Microsoft YaHei"/>
                <a:cs typeface="Microsoft YaHei"/>
                <a:sym typeface="Microsoft YaHei"/>
              </a:rPr>
              <a:t>五大經濟特區計畫</a:t>
            </a:r>
            <a:endParaRPr i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"/>
          <p:cNvSpPr/>
          <p:nvPr/>
        </p:nvSpPr>
        <p:spPr>
          <a:xfrm>
            <a:off x="228600" y="-27792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1"/>
          <p:cNvSpPr txBox="1">
            <a:spLocks noGrp="1"/>
          </p:cNvSpPr>
          <p:nvPr>
            <p:ph type="title"/>
          </p:nvPr>
        </p:nvSpPr>
        <p:spPr>
          <a:xfrm>
            <a:off x="6172200" y="188109"/>
            <a:ext cx="3363277" cy="39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>
                <a:latin typeface="Microsoft YaHei"/>
                <a:ea typeface="Microsoft YaHei"/>
                <a:cs typeface="Microsoft YaHei"/>
                <a:sym typeface="Microsoft YaHei"/>
              </a:rPr>
              <a:t>觀光人口穩定上升</a:t>
            </a:r>
            <a:endParaRPr i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aphicFrame>
        <p:nvGraphicFramePr>
          <p:cNvPr id="196" name="Google Shape;196;p11"/>
          <p:cNvGraphicFramePr/>
          <p:nvPr>
            <p:extLst>
              <p:ext uri="{D42A27DB-BD31-4B8C-83A1-F6EECF244321}">
                <p14:modId xmlns:p14="http://schemas.microsoft.com/office/powerpoint/2010/main" xmlns="" val="4043063778"/>
              </p:ext>
            </p:extLst>
          </p:nvPr>
        </p:nvGraphicFramePr>
        <p:xfrm>
          <a:off x="381000" y="1066800"/>
          <a:ext cx="4538050" cy="5334050"/>
        </p:xfrm>
        <a:graphic>
          <a:graphicData uri="http://schemas.openxmlformats.org/drawingml/2006/table">
            <a:tbl>
              <a:tblPr firstRow="1" bandRow="1">
                <a:noFill/>
                <a:tableStyleId>{63AF45CA-4AEB-41EF-A005-8F14B4E3B545}</a:tableStyleId>
              </a:tblPr>
              <a:tblGrid>
                <a:gridCol w="12220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359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9600">
                <a:tc>
                  <a:txBody>
                    <a:bodyPr/>
                    <a:lstStyle/>
                    <a:p>
                      <a:pPr marL="4000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年份 </a:t>
                      </a:r>
                      <a:r>
                        <a:rPr lang="zh-TW" sz="1400" b="1" u="none" strike="noStrike" cap="none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YEAR</a:t>
                      </a:r>
                      <a:endParaRPr sz="1400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0" marR="0" marT="6350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C0"/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游客 </a:t>
                      </a:r>
                      <a:r>
                        <a:rPr lang="zh-TW" sz="1400" b="1" u="none" strike="noStrike" cap="none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ARRIVALS</a:t>
                      </a:r>
                      <a:endParaRPr sz="1400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0" marR="0" marT="6350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C0"/>
                    </a:solidFill>
                  </a:tcPr>
                </a:tc>
                <a:tc>
                  <a:txBody>
                    <a:bodyPr/>
                    <a:lstStyle/>
                    <a:p>
                      <a:pPr marL="4508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增長率</a:t>
                      </a:r>
                      <a:r>
                        <a:rPr lang="zh-TW" sz="1400" b="1" u="none" strike="noStrike" cap="none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%</a:t>
                      </a:r>
                      <a:endParaRPr sz="1400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0" marR="0" marT="6350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9650">
                <a:tc>
                  <a:txBody>
                    <a:bodyPr/>
                    <a:lstStyle/>
                    <a:p>
                      <a:pPr marL="3619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2015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marL="24510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29.10 Million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6%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92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7875">
                <a:tc>
                  <a:txBody>
                    <a:bodyPr/>
                    <a:lstStyle/>
                    <a:p>
                      <a:pPr marL="3619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2016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4510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31.43 Million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0005" marR="0" lvl="0" indent="0" algn="ctr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8%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92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7875">
                <a:tc>
                  <a:txBody>
                    <a:bodyPr/>
                    <a:lstStyle/>
                    <a:p>
                      <a:pPr marL="3619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2017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marL="245109" marR="0" lvl="0" indent="0" algn="l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33.95 Million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0" lvl="0" indent="0" algn="ctr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7%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7875">
                <a:tc>
                  <a:txBody>
                    <a:bodyPr/>
                    <a:lstStyle/>
                    <a:p>
                      <a:pPr marL="3619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2018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45109" marR="0" lvl="0" indent="0" algn="l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36.67 Million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0005" marR="0" lvl="0" indent="0" algn="ctr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8%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7875">
                <a:tc>
                  <a:txBody>
                    <a:bodyPr/>
                    <a:lstStyle/>
                    <a:p>
                      <a:pPr marL="3619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2019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marL="245109" marR="0" lvl="0" indent="0" algn="l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39.60 Million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0" lvl="0" indent="0" algn="ctr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8%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7875">
                <a:tc>
                  <a:txBody>
                    <a:bodyPr/>
                    <a:lstStyle/>
                    <a:p>
                      <a:pPr marL="3619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2020</a:t>
                      </a:r>
                      <a:endParaRPr sz="1400" u="none" strike="noStrike" cap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45109" marR="0" lvl="0" indent="0" algn="l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altLang="zh-TW" sz="1400" u="none" strike="noStrike" cap="none" dirty="0" smtClean="0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zh-TW" sz="1400" u="none" strike="noStrike" cap="none" dirty="0" smtClean="0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r>
                        <a:rPr lang="zh-TW" sz="1400" u="none" strike="noStrike" cap="none" dirty="0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.77 Million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0005" marR="0" lvl="0" indent="0" algn="ctr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altLang="zh-TW" sz="1400" u="none" strike="noStrike" cap="none" dirty="0" smtClean="0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lang="zh-TW" sz="1400" u="none" strike="noStrike" cap="none" dirty="0" smtClean="0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8475">
                <a:tc>
                  <a:txBody>
                    <a:bodyPr/>
                    <a:lstStyle/>
                    <a:p>
                      <a:pPr marL="3619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2021</a:t>
                      </a:r>
                      <a:endParaRPr sz="1400" u="none" strike="noStrike" cap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marL="245109" marR="0" lvl="0" indent="0" algn="l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46.20 Million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92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marL="40005" marR="0" lvl="0" indent="0" algn="ctr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8%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92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28475">
                <a:tc>
                  <a:txBody>
                    <a:bodyPr/>
                    <a:lstStyle/>
                    <a:p>
                      <a:pPr marL="3619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2022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45109" marR="0" lvl="0" indent="0" algn="l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49.90 Million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92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0005" marR="0" lvl="0" indent="0" algn="ctr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9%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92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28475">
                <a:tc>
                  <a:txBody>
                    <a:bodyPr/>
                    <a:lstStyle/>
                    <a:p>
                      <a:pPr marL="3619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73650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45109" marR="0" lvl="0" indent="0" algn="l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>
                          <a:solidFill>
                            <a:srgbClr val="001F5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55.89 Million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92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0640" marR="0" lvl="0" indent="0" algn="ctr" rtl="0">
                        <a:lnSpc>
                          <a:spcPct val="11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TW" sz="1400" u="none" strike="noStrike" cap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11%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925" marB="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97" name="Google Shape;197;p11"/>
          <p:cNvSpPr/>
          <p:nvPr/>
        </p:nvSpPr>
        <p:spPr>
          <a:xfrm>
            <a:off x="5181600" y="3352800"/>
            <a:ext cx="3756181" cy="2971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5715000" y="1524000"/>
            <a:ext cx="3363277" cy="114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馬來西亞旅遊局: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334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觀光人口預估</a:t>
            </a:r>
            <a:endParaRPr sz="2400" b="1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3334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2023年雙位數成長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"/>
          <p:cNvSpPr/>
          <p:nvPr/>
        </p:nvSpPr>
        <p:spPr>
          <a:xfrm>
            <a:off x="0" y="762000"/>
            <a:ext cx="9144000" cy="6172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2"/>
          <p:cNvSpPr txBox="1">
            <a:spLocks noGrp="1"/>
          </p:cNvSpPr>
          <p:nvPr>
            <p:ph type="title"/>
          </p:nvPr>
        </p:nvSpPr>
        <p:spPr>
          <a:xfrm>
            <a:off x="5900568" y="206604"/>
            <a:ext cx="3319631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接軌</a:t>
            </a:r>
            <a:r>
              <a:rPr 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國際</a:t>
            </a:r>
            <a:r>
              <a:rPr lang="zh-TW" altLang="en-US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 </a:t>
            </a:r>
            <a:r>
              <a:rPr 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英國</a:t>
            </a: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學制體系</a:t>
            </a:r>
            <a:endParaRPr i="0" dirty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4724400" y="1272073"/>
            <a:ext cx="4800600" cy="213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0" rIns="0" bIns="0" anchor="t" anchorCtr="0">
            <a:spAutoFit/>
          </a:bodyPr>
          <a:lstStyle/>
          <a:p>
            <a:pPr marL="175260" marR="0" lvl="0" indent="-1631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Melaka International School / </a:t>
            </a:r>
            <a:r>
              <a:rPr lang="zh-TW" sz="1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馬</a:t>
            </a:r>
            <a:r>
              <a:rPr lang="zh-TW" sz="1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六甲</a:t>
            </a:r>
            <a:r>
              <a:rPr lang="zh-TW" sz="1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國際學校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75260" marR="0" lvl="0" indent="-163195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Melaka Expatriate School / Expatriate </a:t>
            </a:r>
            <a:r>
              <a:rPr lang="zh-TW" sz="1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國際學校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75260" marR="0" lvl="0" indent="-163195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Etonhouse International Pre - School / 伊</a:t>
            </a:r>
            <a:r>
              <a:rPr lang="zh-TW" sz="1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頓國際學前學校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74625" marR="0" lvl="0" indent="-162560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Tzu Chi Malaysia International School / </a:t>
            </a:r>
            <a:r>
              <a:rPr lang="zh-TW" sz="1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慈濟國際學校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74625" marR="0" lvl="0" indent="-162560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KYS International School / KYS </a:t>
            </a:r>
            <a:r>
              <a:rPr lang="zh-TW" sz="1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國際學校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700" marR="5080" lvl="0" indent="-12700" algn="l" rtl="0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Wesley Methodist School Melaka / WMS 國際學校</a:t>
            </a:r>
            <a:endParaRPr sz="12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700" marR="5080" lvl="0" indent="-12700" algn="l" rtl="0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Wesley Methodist / </a:t>
            </a:r>
            <a:r>
              <a:rPr lang="zh-TW" sz="1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國際學校</a:t>
            </a:r>
            <a:endParaRPr sz="12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700" marR="5080" lvl="0" indent="-12700" algn="l" rtl="0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Lim Kok Weng University / 林國榮創意科技大學</a:t>
            </a:r>
            <a:endParaRPr sz="12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06" name="Google Shape;206;p12"/>
          <p:cNvSpPr txBox="1"/>
          <p:nvPr/>
        </p:nvSpPr>
        <p:spPr>
          <a:xfrm>
            <a:off x="388172" y="1314399"/>
            <a:ext cx="4415118" cy="2047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000" rIns="0" bIns="0" anchor="t" anchorCtr="0">
            <a:spAutoFit/>
          </a:bodyPr>
          <a:lstStyle/>
          <a:p>
            <a:pPr marL="174625" marR="0" lvl="0" indent="-162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College DMDI / DMDI 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學院</a:t>
            </a:r>
            <a:endParaRPr sz="120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47320" marR="0" lvl="0" indent="-135255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Melaka</a:t>
            </a:r>
            <a:r>
              <a:rPr lang="zh-TW" altLang="en-US" sz="1200" b="1" i="0" u="none" strike="noStrike" cap="none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sz="1200" b="1" i="0" u="none" strike="noStrike" cap="none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Manipal Medical College </a:t>
            </a:r>
            <a:r>
              <a:rPr lang="en-US" altLang="zh-TW" sz="1200" b="1" i="0" u="none" strike="noStrike" cap="none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/ </a:t>
            </a:r>
            <a:r>
              <a:rPr lang="zh-TW" sz="1200" b="1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馬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六甲尼泊爾醫學院</a:t>
            </a:r>
            <a:endParaRPr sz="120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74625" marR="0" lvl="0" indent="-162560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Stamford College 史丹福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學院</a:t>
            </a:r>
            <a:endParaRPr sz="120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74625" marR="0" lvl="0" indent="-162560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Putra International College /  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馬來西亞王子學</a:t>
            </a: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院</a:t>
            </a:r>
            <a:endParaRPr sz="120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74625" marR="0" lvl="0" indent="-162560" algn="l" rtl="0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University Techincal Malaysia / 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馬</a:t>
            </a: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六甲科技大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</a:t>
            </a:r>
            <a:endParaRPr sz="120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1285" marR="0" lvl="0" indent="-109220" algn="l" rtl="0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College Jur Melaya / Jur Melaya 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</a:t>
            </a: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院</a:t>
            </a:r>
            <a:endParaRPr sz="120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74625" marR="0" lvl="0" indent="-162560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UniKL MICET / 吉隆坡大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</a:t>
            </a:r>
            <a:endParaRPr sz="120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74625" marR="0" lvl="0" indent="-162560" algn="l" rtl="0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Char char="●"/>
            </a:pP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Multimedia University /  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馬</a:t>
            </a:r>
            <a:r>
              <a:rPr lang="zh-TW" sz="1200" b="1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六甲多媒</a:t>
            </a:r>
            <a:r>
              <a:rPr lang="zh-TW" sz="1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體大學</a:t>
            </a:r>
            <a:endParaRPr sz="120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07" name="Google Shape;207;p12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 txBox="1">
            <a:spLocks noGrp="1"/>
          </p:cNvSpPr>
          <p:nvPr>
            <p:ph type="title"/>
          </p:nvPr>
        </p:nvSpPr>
        <p:spPr>
          <a:xfrm>
            <a:off x="5706932" y="192611"/>
            <a:ext cx="3441922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 dirty="0"/>
              <a:t>CNN </a:t>
            </a: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評比</a:t>
            </a:r>
            <a:r>
              <a:rPr lang="zh-TW" i="0" dirty="0"/>
              <a:t>世界美食</a:t>
            </a:r>
            <a:r>
              <a:rPr lang="zh-TW" i="0" dirty="0" smtClean="0"/>
              <a:t>天堂</a:t>
            </a:r>
            <a:endParaRPr dirty="0"/>
          </a:p>
        </p:txBody>
      </p:sp>
      <p:sp>
        <p:nvSpPr>
          <p:cNvPr id="214" name="Google Shape;214;p13"/>
          <p:cNvSpPr/>
          <p:nvPr/>
        </p:nvSpPr>
        <p:spPr>
          <a:xfrm>
            <a:off x="369950" y="1354408"/>
            <a:ext cx="2654807" cy="196316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3258772" y="1348562"/>
            <a:ext cx="2654807" cy="196900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6147594" y="1348562"/>
            <a:ext cx="2654807" cy="1969007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369950" y="3808130"/>
            <a:ext cx="2654807" cy="2089175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3271264" y="3803225"/>
            <a:ext cx="2642315" cy="209408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6147594" y="3820312"/>
            <a:ext cx="2654045" cy="207699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"/>
          <p:cNvSpPr txBox="1"/>
          <p:nvPr/>
        </p:nvSpPr>
        <p:spPr>
          <a:xfrm>
            <a:off x="1295400" y="3389725"/>
            <a:ext cx="12252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227329" marR="0" lvl="0" indent="-2273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Noto Sans Symbols"/>
              <a:buChar char="⮚"/>
            </a:pPr>
            <a:r>
              <a:rPr lang="zh-TW" sz="145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馬来餐</a:t>
            </a:r>
            <a:endParaRPr sz="145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21" name="Google Shape;221;p13"/>
          <p:cNvSpPr txBox="1"/>
          <p:nvPr/>
        </p:nvSpPr>
        <p:spPr>
          <a:xfrm>
            <a:off x="1245550" y="5969450"/>
            <a:ext cx="15915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227329" marR="0" lvl="0" indent="-2273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Noto Sans Symbols"/>
              <a:buChar char="⮚"/>
            </a:pPr>
            <a:r>
              <a:rPr lang="zh-TW" sz="145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峇峇娘惹餐</a:t>
            </a:r>
            <a:endParaRPr sz="145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22" name="Google Shape;222;p13"/>
          <p:cNvSpPr txBox="1"/>
          <p:nvPr/>
        </p:nvSpPr>
        <p:spPr>
          <a:xfrm>
            <a:off x="4191000" y="3384875"/>
            <a:ext cx="9702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227329" marR="0" lvl="0" indent="-2152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Noto Sans Symbols"/>
              <a:buChar char="⮚"/>
            </a:pPr>
            <a:r>
              <a:rPr lang="zh-TW" sz="145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印度餐</a:t>
            </a:r>
            <a:endParaRPr sz="145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23" name="Google Shape;223;p13"/>
          <p:cNvSpPr txBox="1"/>
          <p:nvPr/>
        </p:nvSpPr>
        <p:spPr>
          <a:xfrm>
            <a:off x="7106031" y="3384875"/>
            <a:ext cx="9702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227329" marR="0" lvl="0" indent="-2273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Noto Sans Symbols"/>
              <a:buChar char="⮚"/>
            </a:pPr>
            <a:r>
              <a:rPr lang="zh-TW" sz="145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華人餐</a:t>
            </a:r>
            <a:endParaRPr sz="145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24" name="Google Shape;224;p13"/>
          <p:cNvSpPr txBox="1"/>
          <p:nvPr/>
        </p:nvSpPr>
        <p:spPr>
          <a:xfrm>
            <a:off x="4174501" y="5969450"/>
            <a:ext cx="13359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227329" marR="0" lvl="0" indent="-2273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Noto Sans Symbols"/>
              <a:buChar char="⮚"/>
            </a:pPr>
            <a:r>
              <a:rPr lang="zh-TW" sz="145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熱帶水果</a:t>
            </a:r>
            <a:endParaRPr sz="145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25" name="Google Shape;225;p13"/>
          <p:cNvSpPr txBox="1"/>
          <p:nvPr/>
        </p:nvSpPr>
        <p:spPr>
          <a:xfrm>
            <a:off x="6973301" y="5964125"/>
            <a:ext cx="14070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227329" marR="0" lvl="0" indent="-2273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Noto Sans Symbols"/>
              <a:buChar char="⮚"/>
            </a:pPr>
            <a:r>
              <a:rPr lang="zh-TW" sz="145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各式外國餐</a:t>
            </a:r>
            <a:endParaRPr sz="145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"/>
          <p:cNvSpPr/>
          <p:nvPr/>
        </p:nvSpPr>
        <p:spPr>
          <a:xfrm>
            <a:off x="19251" y="732857"/>
            <a:ext cx="9144000" cy="59969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5"/>
          <p:cNvSpPr txBox="1">
            <a:spLocks noGrp="1"/>
          </p:cNvSpPr>
          <p:nvPr>
            <p:ph type="title"/>
          </p:nvPr>
        </p:nvSpPr>
        <p:spPr>
          <a:xfrm>
            <a:off x="6855661" y="188109"/>
            <a:ext cx="2028189" cy="39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/>
              <a:t>宜居退休天堂</a:t>
            </a:r>
            <a:endParaRPr/>
          </a:p>
        </p:txBody>
      </p:sp>
      <p:sp>
        <p:nvSpPr>
          <p:cNvPr id="232" name="Google Shape;232;p15"/>
          <p:cNvSpPr/>
          <p:nvPr/>
        </p:nvSpPr>
        <p:spPr>
          <a:xfrm>
            <a:off x="11800" y="4831775"/>
            <a:ext cx="4574108" cy="2010594"/>
          </a:xfrm>
          <a:custGeom>
            <a:avLst/>
            <a:gdLst/>
            <a:ahLst/>
            <a:cxnLst/>
            <a:rect l="l" t="t" r="r" b="b"/>
            <a:pathLst>
              <a:path w="4528820" h="1654810" extrusionOk="0">
                <a:moveTo>
                  <a:pt x="4528566" y="0"/>
                </a:moveTo>
                <a:lnTo>
                  <a:pt x="0" y="0"/>
                </a:lnTo>
                <a:lnTo>
                  <a:pt x="0" y="1654302"/>
                </a:lnTo>
                <a:lnTo>
                  <a:pt x="4528566" y="1654302"/>
                </a:lnTo>
                <a:lnTo>
                  <a:pt x="4528566" y="0"/>
                </a:lnTo>
                <a:close/>
              </a:path>
            </a:pathLst>
          </a:custGeom>
          <a:solidFill>
            <a:srgbClr val="7F7F7F">
              <a:alpha val="55686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5"/>
          <p:cNvSpPr/>
          <p:nvPr/>
        </p:nvSpPr>
        <p:spPr>
          <a:xfrm>
            <a:off x="4591250" y="4836948"/>
            <a:ext cx="4664685" cy="2010594"/>
          </a:xfrm>
          <a:custGeom>
            <a:avLst/>
            <a:gdLst/>
            <a:ahLst/>
            <a:cxnLst/>
            <a:rect l="l" t="t" r="r" b="b"/>
            <a:pathLst>
              <a:path w="4528820" h="1654810" extrusionOk="0">
                <a:moveTo>
                  <a:pt x="4528566" y="0"/>
                </a:moveTo>
                <a:lnTo>
                  <a:pt x="0" y="0"/>
                </a:lnTo>
                <a:lnTo>
                  <a:pt x="0" y="1654302"/>
                </a:lnTo>
                <a:lnTo>
                  <a:pt x="4528566" y="1654302"/>
                </a:lnTo>
                <a:lnTo>
                  <a:pt x="4528566" y="0"/>
                </a:lnTo>
                <a:close/>
              </a:path>
            </a:pathLst>
          </a:custGeom>
          <a:solidFill>
            <a:srgbClr val="7F7F7F">
              <a:alpha val="55686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5"/>
          <p:cNvSpPr txBox="1"/>
          <p:nvPr/>
        </p:nvSpPr>
        <p:spPr>
          <a:xfrm>
            <a:off x="4697735" y="4920850"/>
            <a:ext cx="4558200" cy="16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2700" rIns="0" bIns="0" anchor="t" anchorCtr="0">
            <a:spAutoFit/>
          </a:bodyPr>
          <a:lstStyle/>
          <a:p>
            <a:pPr marL="245745" marR="0" lvl="0" indent="-2400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Microsoft JhengHei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Gemas Golf Resor t 金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馬士</a:t>
            </a:r>
            <a:r>
              <a:rPr lang="zh-TW" sz="115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高爾夫渡假村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45745" marR="0" lvl="0" indent="-240029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Microsoft JhengHei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Orna Golf &amp; Country Club 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奧瑪</a:t>
            </a:r>
            <a:r>
              <a:rPr lang="zh-TW" sz="115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高爾夫鄉村俱樂部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12725" marR="0" lvl="0" indent="-207009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Microsoft JhengHei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Golden Valley Golf &amp; Country Club 金溪谷</a:t>
            </a:r>
            <a:r>
              <a:rPr lang="zh-TW" sz="115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高爾夫鄉村俱樂部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45745" marR="0" lvl="0" indent="-240029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Microsoft JhengHei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Jasin Golf Club Jasin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sz="115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高爾夫鄉村俱樂部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45745" marR="0" lvl="0" indent="-240029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Microsoft JhengHei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Pandan Nusa Golf Club 潘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達</a:t>
            </a: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奴撒高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爾夫俱樂部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45745" marR="0" lvl="0" indent="-240029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Microsoft JhengHei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Bukit Terendak Country Club Bukit Terendak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高爾夫俱樂部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36" name="Google Shape;236;p15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33;p15"/>
          <p:cNvSpPr txBox="1"/>
          <p:nvPr/>
        </p:nvSpPr>
        <p:spPr>
          <a:xfrm>
            <a:off x="98250" y="4920850"/>
            <a:ext cx="4664700" cy="17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2700" rIns="0" bIns="0" anchor="t" anchorCtr="0">
            <a:spAutoFit/>
          </a:bodyPr>
          <a:lstStyle/>
          <a:p>
            <a:pPr marL="245745" marR="0" lvl="0" indent="-2400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Microsoft JhengHei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Royal Selangor Golf Club 皇家雪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蘭</a:t>
            </a: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莪高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爾</a:t>
            </a: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夫俱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樂</a:t>
            </a: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7329" marR="0" lvl="0" indent="-221615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Noto Sans Symbols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Palm Garden Golf Club 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棕欖</a:t>
            </a: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花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園</a:t>
            </a:r>
            <a:r>
              <a:rPr lang="zh-TW" sz="115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高爾夫俱樂部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7329" marR="0" lvl="0" indent="-221615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Noto Sans Symbols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Nilai Springs Golf &amp; Country ClubNilai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泉</a:t>
            </a:r>
            <a:r>
              <a:rPr lang="zh-TW" sz="115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高爾夫俱樂部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7329" marR="0" lvl="0" indent="-221615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Noto Sans Symbols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Tiara Melaka Golf &amp; Country Club 皇冠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馬</a:t>
            </a: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六甲高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爾</a:t>
            </a: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夫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鄉村俱樂部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45745" marR="0" lvl="0" indent="-240029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Microsoft JhengHei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A` Famosa Golf &amp; Country Club 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愛化摩莎高爾夫渡假村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45745" marR="0" lvl="0" indent="-240029" algn="l" rtl="0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Microsoft JhengHei"/>
              <a:buChar char="●"/>
            </a:pPr>
            <a:r>
              <a:rPr lang="zh-TW" sz="115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Ayer Keroh Country Club </a:t>
            </a:r>
            <a:r>
              <a:rPr lang="zh-TW" sz="115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愛極樂鄉村俱樂部</a:t>
            </a:r>
            <a:endParaRPr sz="1150" b="0" i="0" u="none" strike="noStrike" cap="none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5486400" y="205628"/>
            <a:ext cx="3985578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/>
              <a:t>第二家</a:t>
            </a:r>
            <a:r>
              <a:rPr lang="zh-TW" i="0">
                <a:latin typeface="Microsoft YaHei"/>
                <a:ea typeface="Microsoft YaHei"/>
                <a:cs typeface="Microsoft YaHei"/>
                <a:sym typeface="Microsoft YaHei"/>
              </a:rPr>
              <a:t>園計畫</a:t>
            </a:r>
            <a:r>
              <a:rPr lang="zh-TW" i="0"/>
              <a:t>（MM2H）</a:t>
            </a:r>
            <a:endParaRPr/>
          </a:p>
        </p:txBody>
      </p:sp>
      <p:sp>
        <p:nvSpPr>
          <p:cNvPr id="242" name="Google Shape;242;p17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20804"/>
            <a:ext cx="9176974" cy="613719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170" y="3259566"/>
            <a:ext cx="8515162" cy="3074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1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50" name="Google Shape;250;p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8"/>
            <p:cNvSpPr/>
            <p:nvPr/>
          </p:nvSpPr>
          <p:spPr>
            <a:xfrm>
              <a:off x="3363467" y="5045964"/>
              <a:ext cx="784859" cy="100888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18"/>
          <p:cNvSpPr txBox="1">
            <a:spLocks noGrp="1"/>
          </p:cNvSpPr>
          <p:nvPr>
            <p:ph type="title"/>
          </p:nvPr>
        </p:nvSpPr>
        <p:spPr>
          <a:xfrm>
            <a:off x="4724400" y="5181600"/>
            <a:ext cx="4267886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3600" i="0">
                <a:latin typeface="Microsoft YaHei"/>
                <a:ea typeface="Microsoft YaHei"/>
                <a:cs typeface="Microsoft YaHei"/>
                <a:sym typeface="Microsoft YaHei"/>
              </a:rPr>
              <a:t>一帶一路下的馬六甲</a:t>
            </a:r>
            <a:endParaRPr sz="3600" i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53" name="Google Shape;253;p18"/>
          <p:cNvSpPr/>
          <p:nvPr/>
        </p:nvSpPr>
        <p:spPr>
          <a:xfrm>
            <a:off x="76200" y="4969711"/>
            <a:ext cx="4267200" cy="9906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9"/>
          <p:cNvSpPr txBox="1">
            <a:spLocks noGrp="1"/>
          </p:cNvSpPr>
          <p:nvPr>
            <p:ph type="title"/>
          </p:nvPr>
        </p:nvSpPr>
        <p:spPr>
          <a:xfrm>
            <a:off x="5294686" y="192611"/>
            <a:ext cx="3855138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海線 + 陸線 </a:t>
            </a:r>
            <a:r>
              <a:rPr 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=</a:t>
            </a:r>
            <a:r>
              <a:rPr lang="en-US" alt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 </a:t>
            </a:r>
            <a:r>
              <a:rPr 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經濟</a:t>
            </a: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共榮圈</a:t>
            </a:r>
            <a:endParaRPr i="0" dirty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260" name="Google Shape;26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04800" y="822348"/>
            <a:ext cx="5115381" cy="5959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9600" y="815554"/>
            <a:ext cx="4800600" cy="5890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22" y="745983"/>
            <a:ext cx="9159753" cy="611201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0"/>
          <p:cNvSpPr/>
          <p:nvPr/>
        </p:nvSpPr>
        <p:spPr>
          <a:xfrm rot="-2931750">
            <a:off x="679727" y="4145045"/>
            <a:ext cx="1147090" cy="817958"/>
          </a:xfrm>
          <a:prstGeom prst="rect">
            <a:avLst/>
          </a:prstGeom>
          <a:solidFill>
            <a:srgbClr val="002060"/>
          </a:solidFill>
          <a:ln w="2540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0"/>
          <p:cNvSpPr/>
          <p:nvPr/>
        </p:nvSpPr>
        <p:spPr>
          <a:xfrm>
            <a:off x="228600" y="2590800"/>
            <a:ext cx="4531200" cy="3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■ 連結中國、印度、印尼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■ 世界第三大運河 : 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蘇黎世、巴拿馬、馬六甲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■ 亞洲貨櫃航運唯一通道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■ 亞洲石油經濟唯一航道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■ 連結太平洋、印度洋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70" name="Google Shape;270;p20"/>
          <p:cNvSpPr/>
          <p:nvPr/>
        </p:nvSpPr>
        <p:spPr>
          <a:xfrm>
            <a:off x="6705600" y="71723"/>
            <a:ext cx="273307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馬六甲戰略航道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1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1"/>
          <p:cNvSpPr/>
          <p:nvPr/>
        </p:nvSpPr>
        <p:spPr>
          <a:xfrm>
            <a:off x="76199" y="762001"/>
            <a:ext cx="8991601" cy="6096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1851" y="5923900"/>
            <a:ext cx="2008257" cy="85184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1"/>
          <p:cNvSpPr txBox="1"/>
          <p:nvPr/>
        </p:nvSpPr>
        <p:spPr>
          <a:xfrm>
            <a:off x="5641830" y="220154"/>
            <a:ext cx="3739039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馬六甲皇京港取代新加坡</a:t>
            </a:r>
            <a:endParaRPr sz="2400" b="1" i="0" u="none" strike="noStrike" cap="none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3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23" descr="「皇京港」的圖片搜尋結果"/>
          <p:cNvPicPr preferRelativeResize="0"/>
          <p:nvPr/>
        </p:nvPicPr>
        <p:blipFill rotWithShape="1">
          <a:blip r:embed="rId4">
            <a:alphaModFix/>
          </a:blip>
          <a:srcRect l="11269" r="23540" b="8322"/>
          <a:stretch/>
        </p:blipFill>
        <p:spPr>
          <a:xfrm>
            <a:off x="18998" y="762000"/>
            <a:ext cx="9098308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3"/>
          <p:cNvSpPr/>
          <p:nvPr/>
        </p:nvSpPr>
        <p:spPr>
          <a:xfrm>
            <a:off x="228600" y="5867400"/>
            <a:ext cx="36182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東協小杜拜 </a:t>
            </a:r>
            <a:endParaRPr sz="48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287" name="Google Shape;287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4188" y="41686"/>
            <a:ext cx="2008257" cy="650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25"/>
          <p:cNvGrpSpPr/>
          <p:nvPr/>
        </p:nvGrpSpPr>
        <p:grpSpPr>
          <a:xfrm>
            <a:off x="152399" y="3695878"/>
            <a:ext cx="8904236" cy="3009721"/>
            <a:chOff x="691896" y="3627882"/>
            <a:chExt cx="7612379" cy="2373629"/>
          </a:xfrm>
        </p:grpSpPr>
        <p:sp>
          <p:nvSpPr>
            <p:cNvPr id="293" name="Google Shape;293;p25"/>
            <p:cNvSpPr/>
            <p:nvPr/>
          </p:nvSpPr>
          <p:spPr>
            <a:xfrm>
              <a:off x="4435602" y="3665220"/>
              <a:ext cx="3868673" cy="233629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25"/>
            <p:cNvSpPr/>
            <p:nvPr/>
          </p:nvSpPr>
          <p:spPr>
            <a:xfrm>
              <a:off x="691896" y="3627882"/>
              <a:ext cx="3742943" cy="237362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25"/>
          <p:cNvSpPr/>
          <p:nvPr/>
        </p:nvSpPr>
        <p:spPr>
          <a:xfrm>
            <a:off x="156588" y="916175"/>
            <a:ext cx="4339212" cy="270007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5"/>
          <p:cNvSpPr txBox="1"/>
          <p:nvPr/>
        </p:nvSpPr>
        <p:spPr>
          <a:xfrm>
            <a:off x="1324799" y="3048000"/>
            <a:ext cx="2263775" cy="25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zh-TW" sz="1600" b="1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馬六甲首席部長代表見證</a:t>
            </a:r>
            <a:endParaRPr sz="1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97" name="Google Shape;297;p25"/>
          <p:cNvSpPr/>
          <p:nvPr/>
        </p:nvSpPr>
        <p:spPr>
          <a:xfrm>
            <a:off x="4572000" y="905330"/>
            <a:ext cx="4401627" cy="27432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5"/>
          <p:cNvSpPr txBox="1">
            <a:spLocks noGrp="1"/>
          </p:cNvSpPr>
          <p:nvPr>
            <p:ph type="title"/>
          </p:nvPr>
        </p:nvSpPr>
        <p:spPr>
          <a:xfrm>
            <a:off x="417887" y="213966"/>
            <a:ext cx="8675635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2018 年1 月28 日	  </a:t>
            </a:r>
            <a:r>
              <a:rPr lang="en-US" alt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         </a:t>
            </a:r>
            <a:r>
              <a:rPr lang="zh-TW" i="0" dirty="0" smtClean="0">
                <a:latin typeface="Microsoft YaHei"/>
                <a:ea typeface="Microsoft YaHei"/>
                <a:cs typeface="Microsoft YaHei"/>
                <a:sym typeface="Microsoft YaHei"/>
              </a:rPr>
              <a:t>大</a:t>
            </a:r>
            <a:r>
              <a:rPr lang="zh-TW" i="0" dirty="0">
                <a:latin typeface="Microsoft YaHei"/>
                <a:ea typeface="Microsoft YaHei"/>
                <a:cs typeface="Microsoft YaHei"/>
                <a:sym typeface="Microsoft YaHei"/>
              </a:rPr>
              <a:t>馬亞昕喜來登度假灣區   正式啟動</a:t>
            </a:r>
            <a:endParaRPr i="0" dirty="0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8f50f5a3e6_1_59"/>
          <p:cNvSpPr/>
          <p:nvPr/>
        </p:nvSpPr>
        <p:spPr>
          <a:xfrm>
            <a:off x="2514600" y="-76200"/>
            <a:ext cx="3733800" cy="822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g8f50f5a3e6_1_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93868"/>
            <a:ext cx="9144000" cy="6164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811</Words>
  <Application>Microsoft Office PowerPoint</Application>
  <PresentationFormat>如螢幕大小 (4:3)</PresentationFormat>
  <Paragraphs>133</Paragraphs>
  <Slides>24</Slides>
  <Notes>24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Office Theme</vt:lpstr>
      <vt:lpstr>馬來西亞概述</vt:lpstr>
      <vt:lpstr>馬來西亞位居東協核心位置</vt:lpstr>
      <vt:lpstr>無天災 空氣好 氣候佳</vt:lpstr>
      <vt:lpstr>投影片 4</vt:lpstr>
      <vt:lpstr>投影片 5</vt:lpstr>
      <vt:lpstr>投影片 6</vt:lpstr>
      <vt:lpstr>投影片 7</vt:lpstr>
      <vt:lpstr>投影片 8</vt:lpstr>
      <vt:lpstr>多元文化   人口年輕</vt:lpstr>
      <vt:lpstr>世界眼中的馬來西亞 </vt:lpstr>
      <vt:lpstr>四大吉隆坡計畫</vt:lpstr>
      <vt:lpstr>五大經濟特區計畫</vt:lpstr>
      <vt:lpstr>觀光人口穩定上升</vt:lpstr>
      <vt:lpstr>接軌國際 英國學制體系</vt:lpstr>
      <vt:lpstr>CNN 評比世界美食天堂</vt:lpstr>
      <vt:lpstr>宜居退休天堂</vt:lpstr>
      <vt:lpstr>第二家園計畫（MM2H）</vt:lpstr>
      <vt:lpstr>一帶一路下的馬六甲</vt:lpstr>
      <vt:lpstr>海線 + 陸線 = 經濟共榮圈</vt:lpstr>
      <vt:lpstr>投影片 20</vt:lpstr>
      <vt:lpstr>投影片 21</vt:lpstr>
      <vt:lpstr>投影片 22</vt:lpstr>
      <vt:lpstr>2018 年1 月28 日            大馬亞昕喜來登度假灣區   正式啟動</vt:lpstr>
      <vt:lpstr>投影片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馬來西亞概述</dc:title>
  <dc:creator>Lisa Chang(張香苓)</dc:creator>
  <cp:lastModifiedBy>Acer</cp:lastModifiedBy>
  <cp:revision>9</cp:revision>
  <dcterms:created xsi:type="dcterms:W3CDTF">2020-07-11T08:03:32Z</dcterms:created>
  <dcterms:modified xsi:type="dcterms:W3CDTF">2020-09-28T06:25:22Z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2019-04-30T00:00:00Z</vt:filetime>
  </property>
  <property fmtid="{D5CDD505-2E9C-101B-9397-08002B2CF9AE}" pid="3" name="Creator">
    <vt:lpwstr>Acrobat PDFMaker 19 for PowerPoint</vt:lpwstr>
  </property>
  <property fmtid="{D5CDD505-2E9C-101B-9397-08002B2CF9AE}" pid="4" name="LastSaved">
    <vt:filetime>2020-07-11T00:00:00Z</vt:filetime>
  </property>
</Properties>
</file>